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9" r:id="rId3"/>
    <p:sldId id="257" r:id="rId4"/>
    <p:sldId id="268" r:id="rId5"/>
    <p:sldId id="260" r:id="rId6"/>
    <p:sldId id="269" r:id="rId7"/>
    <p:sldId id="261" r:id="rId8"/>
    <p:sldId id="262" r:id="rId9"/>
    <p:sldId id="263" r:id="rId10"/>
    <p:sldId id="266" r:id="rId11"/>
    <p:sldId id="267" r:id="rId1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11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1FE4AB-5A7A-405B-B8C7-1E09BB6036D1}" type="datetimeFigureOut">
              <a:rPr lang="hu-HU" smtClean="0"/>
              <a:pPr/>
              <a:t>2018. 11. 13.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2FEEEF-66C4-4370-9C75-DC8502F3C2E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37843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219E1C-4796-498D-86E7-969AED9596C2}" type="slidenum">
              <a:rPr lang="hu-HU" smtClean="0"/>
              <a:pPr/>
              <a:t>7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219E1C-4796-498D-86E7-969AED9596C2}" type="slidenum">
              <a:rPr lang="hu-HU" smtClean="0"/>
              <a:pPr/>
              <a:t>8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219E1C-4796-498D-86E7-969AED9596C2}" type="slidenum">
              <a:rPr lang="hu-HU" smtClean="0"/>
              <a:pPr/>
              <a:t>9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219E1C-4796-498D-86E7-969AED9596C2}" type="slidenum">
              <a:rPr lang="hu-HU" smtClean="0"/>
              <a:pPr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93992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F880D-054C-4F1E-B3DA-1CD0FBC215B2}" type="datetime1">
              <a:rPr lang="hu-HU" smtClean="0"/>
              <a:pPr/>
              <a:t>2018. 11. 13.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25926-B62F-4CCD-A1D9-BFA1D1D993E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27688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45E36-470F-4CEF-9E50-485F37ABE700}" type="datetime1">
              <a:rPr lang="hu-HU" smtClean="0"/>
              <a:pPr/>
              <a:t>2018. 11. 13.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25926-B62F-4CCD-A1D9-BFA1D1D993E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88140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1B214-9A34-4989-AFE0-8978EC63FDD3}" type="datetime1">
              <a:rPr lang="hu-HU" smtClean="0"/>
              <a:pPr/>
              <a:t>2018. 11. 13.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25926-B62F-4CCD-A1D9-BFA1D1D993E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71398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01D7F-6391-4DE0-B2A8-13994567A9C8}" type="datetime1">
              <a:rPr lang="hu-HU" smtClean="0"/>
              <a:pPr/>
              <a:t>2018. 11. 13.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25926-B62F-4CCD-A1D9-BFA1D1D993E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36755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EDCA2-4209-499D-9696-268D4F4BE59F}" type="datetime1">
              <a:rPr lang="hu-HU" smtClean="0"/>
              <a:pPr/>
              <a:t>2018. 11. 13.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25926-B62F-4CCD-A1D9-BFA1D1D993E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35535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707-E765-4A4E-B3EC-82BD33B6F441}" type="datetime1">
              <a:rPr lang="hu-HU" smtClean="0"/>
              <a:pPr/>
              <a:t>2018. 11. 13.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25926-B62F-4CCD-A1D9-BFA1D1D993E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10184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12546-D6B1-47C9-B623-E24277150B4C}" type="datetime1">
              <a:rPr lang="hu-HU" smtClean="0"/>
              <a:pPr/>
              <a:t>2018. 11. 13.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25926-B62F-4CCD-A1D9-BFA1D1D993E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60994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CE33B-D3B1-40EE-81E7-DEB5250A7F67}" type="datetime1">
              <a:rPr lang="hu-HU" smtClean="0"/>
              <a:pPr/>
              <a:t>2018. 11. 13.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25926-B62F-4CCD-A1D9-BFA1D1D993E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78425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5170-327D-4213-840E-1233878434FB}" type="datetime1">
              <a:rPr lang="hu-HU" smtClean="0"/>
              <a:pPr/>
              <a:t>2018. 11. 13.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25926-B62F-4CCD-A1D9-BFA1D1D993E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27752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11025-8BDC-4612-88E6-DA2DFFE26EAD}" type="datetime1">
              <a:rPr lang="hu-HU" smtClean="0"/>
              <a:pPr/>
              <a:t>2018. 11. 13.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25926-B62F-4CCD-A1D9-BFA1D1D993E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09090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793E-DB68-4033-B3BE-8221488983EE}" type="datetime1">
              <a:rPr lang="hu-HU" smtClean="0"/>
              <a:pPr/>
              <a:t>2018. 11. 13.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25926-B62F-4CCD-A1D9-BFA1D1D993E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24065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9D28B-78CF-44E9-9EC0-53A459E6750E}" type="datetime1">
              <a:rPr lang="hu-HU" smtClean="0"/>
              <a:pPr/>
              <a:t>2018. 11. 13.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25926-B62F-4CCD-A1D9-BFA1D1D993E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88875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agilexpert.h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agilexpert.h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info@agilexpert.h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agilexpert.h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agilexpert.h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agilexpert.h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agilexpert.h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agilexpert.h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info@agilexpert.hu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info@agilexpert.hu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hyperlink" Target="MH-iEIR-TAM.pdf" TargetMode="External"/><Relationship Id="rId4" Type="http://schemas.openxmlformats.org/officeDocument/2006/relationships/hyperlink" Target="mailto:info@agilexpert.h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51520" y="2130425"/>
            <a:ext cx="8712968" cy="1470025"/>
          </a:xfrm>
        </p:spPr>
        <p:txBody>
          <a:bodyPr>
            <a:normAutofit/>
          </a:bodyPr>
          <a:lstStyle/>
          <a:p>
            <a:r>
              <a:rPr lang="hu-HU" dirty="0" smtClean="0"/>
              <a:t>Emelt szintű informatikai szolgáltatások a kibertérben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11560" y="4437112"/>
            <a:ext cx="6400800" cy="1752600"/>
          </a:xfrm>
        </p:spPr>
        <p:txBody>
          <a:bodyPr>
            <a:normAutofit/>
          </a:bodyPr>
          <a:lstStyle/>
          <a:p>
            <a:r>
              <a:rPr lang="hu-HU" dirty="0" smtClean="0"/>
              <a:t>Gerevich János</a:t>
            </a:r>
          </a:p>
          <a:p>
            <a:r>
              <a:rPr lang="hu-HU" dirty="0" smtClean="0"/>
              <a:t>NKE HDI</a:t>
            </a:r>
          </a:p>
          <a:p>
            <a:r>
              <a:rPr lang="hu-HU" dirty="0" err="1" smtClean="0"/>
              <a:t>gerevich.janos</a:t>
            </a:r>
            <a:r>
              <a:rPr lang="hu-HU" dirty="0" smtClean="0"/>
              <a:t>@</a:t>
            </a:r>
            <a:r>
              <a:rPr lang="hu-HU" dirty="0" err="1" smtClean="0"/>
              <a:t>agilexpert.hu</a:t>
            </a:r>
            <a:endParaRPr lang="hu-HU" dirty="0" smtClean="0"/>
          </a:p>
        </p:txBody>
      </p:sp>
      <p:sp>
        <p:nvSpPr>
          <p:cNvPr id="4" name="Alcím 2"/>
          <p:cNvSpPr txBox="1">
            <a:spLocks/>
          </p:cNvSpPr>
          <p:nvPr/>
        </p:nvSpPr>
        <p:spPr>
          <a:xfrm>
            <a:off x="1331640" y="6140896"/>
            <a:ext cx="6400800" cy="600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u-HU" sz="1800" dirty="0"/>
          </a:p>
        </p:txBody>
      </p:sp>
      <p:pic>
        <p:nvPicPr>
          <p:cNvPr id="8" name="Kép 0" descr="agilexpert_with_fullname_sm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16632"/>
            <a:ext cx="1373188" cy="266700"/>
          </a:xfrm>
          <a:prstGeom prst="rect">
            <a:avLst/>
          </a:prstGeom>
          <a:noFill/>
        </p:spPr>
      </p:pic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07504" y="116632"/>
            <a:ext cx="900438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97100" algn="r"/>
              </a:tabLst>
            </a:pPr>
            <a:r>
              <a:rPr kumimoji="0" lang="hu-HU" sz="1100" b="0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							   </a:t>
            </a:r>
            <a:r>
              <a:rPr kumimoji="0" lang="hu-HU" sz="1100" b="0" i="1" u="none" strike="noStrike" cap="none" normalizeH="0" baseline="0" dirty="0" err="1" smtClean="0">
                <a:ln>
                  <a:noFill/>
                </a:ln>
                <a:solidFill>
                  <a:srgbClr val="1F497D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www.agilexpert.hu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6457890"/>
            <a:ext cx="92525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1" i="0" u="none" strike="noStrike" cap="none" normalizeH="0" baseline="30000" dirty="0" smtClean="0">
                <a:ln>
                  <a:noFill/>
                </a:ln>
                <a:solidFill>
                  <a:srgbClr val="365F91"/>
                </a:solidFill>
                <a:effectLst/>
                <a:latin typeface="Verdana" pitchFamily="34" charset="0"/>
                <a:ea typeface="Verdana" pitchFamily="34" charset="0"/>
                <a:cs typeface="Courier New" pitchFamily="49" charset="0"/>
              </a:rPr>
              <a:t>AgileXpert Szoftverfejlesztő és Tanácsad</a:t>
            </a:r>
            <a:r>
              <a:rPr lang="hu-HU" sz="1200" b="1" baseline="30000" dirty="0">
                <a:solidFill>
                  <a:srgbClr val="365F91"/>
                </a:solidFill>
                <a:latin typeface="Verdana" pitchFamily="34" charset="0"/>
                <a:ea typeface="Verdana" pitchFamily="34" charset="0"/>
                <a:cs typeface="Courier New" pitchFamily="49" charset="0"/>
              </a:rPr>
              <a:t>ó</a:t>
            </a:r>
            <a:r>
              <a:rPr kumimoji="0" lang="hu-HU" sz="1200" b="1" i="0" u="none" strike="noStrike" cap="none" normalizeH="0" baseline="30000" dirty="0" smtClean="0">
                <a:ln>
                  <a:noFill/>
                </a:ln>
                <a:solidFill>
                  <a:srgbClr val="365F91"/>
                </a:solidFill>
                <a:effectLst/>
                <a:latin typeface="Verdana" pitchFamily="34" charset="0"/>
                <a:ea typeface="Verdana" pitchFamily="34" charset="0"/>
                <a:cs typeface="Courier New" pitchFamily="49" charset="0"/>
              </a:rPr>
              <a:t> Kft.                                                                                                                                             </a:t>
            </a:r>
            <a:r>
              <a:rPr kumimoji="0" lang="hu-HU" sz="1200" b="0" i="0" u="none" strike="noStrike" cap="none" normalizeH="0" baseline="30000" dirty="0" smtClean="0">
                <a:ln>
                  <a:noFill/>
                </a:ln>
                <a:solidFill>
                  <a:srgbClr val="365F91"/>
                </a:solidFill>
                <a:effectLst/>
                <a:latin typeface="Verdana" pitchFamily="34" charset="0"/>
                <a:ea typeface="Verdana" pitchFamily="34" charset="0"/>
                <a:cs typeface="Courier New" pitchFamily="49" charset="0"/>
              </a:rPr>
              <a:t>E-mail</a:t>
            </a:r>
            <a:r>
              <a:rPr lang="hu-HU" sz="1200" baseline="30000" dirty="0" smtClean="0">
                <a:solidFill>
                  <a:srgbClr val="365F91"/>
                </a:solidFill>
                <a:latin typeface="Verdana" pitchFamily="34" charset="0"/>
                <a:ea typeface="Verdana" pitchFamily="34" charset="0"/>
                <a:cs typeface="Courier New" pitchFamily="49" charset="0"/>
              </a:rPr>
              <a:t>: </a:t>
            </a:r>
            <a:r>
              <a:rPr lang="hu-HU" sz="1200" baseline="30000" dirty="0" err="1" smtClean="0">
                <a:solidFill>
                  <a:srgbClr val="365F91"/>
                </a:solidFill>
                <a:latin typeface="Verdana" pitchFamily="34" charset="0"/>
                <a:ea typeface="Verdana" pitchFamily="34" charset="0"/>
                <a:cs typeface="Courier New" pitchFamily="49" charset="0"/>
                <a:hlinkClick r:id="rId3"/>
              </a:rPr>
              <a:t>info</a:t>
            </a:r>
            <a:r>
              <a:rPr lang="hu-HU" sz="1200" baseline="30000" dirty="0" smtClean="0">
                <a:solidFill>
                  <a:srgbClr val="365F91"/>
                </a:solidFill>
                <a:latin typeface="Verdana" pitchFamily="34" charset="0"/>
                <a:ea typeface="Verdana" pitchFamily="34" charset="0"/>
                <a:cs typeface="Courier New" pitchFamily="49" charset="0"/>
                <a:hlinkClick r:id="rId3"/>
              </a:rPr>
              <a:t>@</a:t>
            </a:r>
            <a:r>
              <a:rPr lang="hu-HU" sz="1200" baseline="30000" dirty="0" err="1" smtClean="0">
                <a:solidFill>
                  <a:srgbClr val="365F91"/>
                </a:solidFill>
                <a:latin typeface="Verdana" pitchFamily="34" charset="0"/>
                <a:ea typeface="Verdana" pitchFamily="34" charset="0"/>
                <a:cs typeface="Courier New" pitchFamily="49" charset="0"/>
                <a:hlinkClick r:id="rId3"/>
              </a:rPr>
              <a:t>agilexpert.hu</a:t>
            </a:r>
            <a:r>
              <a:rPr lang="hu-HU" sz="1200" baseline="30000" dirty="0" smtClean="0">
                <a:solidFill>
                  <a:srgbClr val="365F91"/>
                </a:solidFill>
                <a:latin typeface="Verdana" pitchFamily="34" charset="0"/>
                <a:ea typeface="Verdana" pitchFamily="34" charset="0"/>
                <a:cs typeface="Courier New" pitchFamily="49" charset="0"/>
              </a:rPr>
              <a:t>        </a:t>
            </a:r>
            <a:endParaRPr lang="hu-HU" sz="1200" baseline="30000" dirty="0">
              <a:solidFill>
                <a:srgbClr val="365F91"/>
              </a:solidFill>
              <a:latin typeface="Verdana" pitchFamily="34" charset="0"/>
              <a:ea typeface="Verdana" pitchFamily="34" charset="0"/>
              <a:cs typeface="Courier New" pitchFamily="49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30000" dirty="0" smtClean="0">
                <a:ln>
                  <a:noFill/>
                </a:ln>
                <a:solidFill>
                  <a:srgbClr val="365F91"/>
                </a:solidFill>
                <a:effectLst/>
                <a:latin typeface="Verdana" pitchFamily="34" charset="0"/>
                <a:ea typeface="Verdana" pitchFamily="34" charset="0"/>
                <a:cs typeface="Courier New" pitchFamily="49" charset="0"/>
              </a:rPr>
              <a:t>1145 Budapest, Bácskai utca 48/a 2/8                                                                                                                                            </a:t>
            </a:r>
            <a:r>
              <a:rPr kumimoji="0" lang="hu-HU" sz="1200" b="0" i="0" u="none" strike="noStrike" cap="none" normalizeH="0" dirty="0" smtClean="0">
                <a:ln>
                  <a:noFill/>
                </a:ln>
                <a:solidFill>
                  <a:srgbClr val="365F91"/>
                </a:solidFill>
                <a:effectLst/>
                <a:latin typeface="Verdana" pitchFamily="34" charset="0"/>
                <a:ea typeface="Verdana" pitchFamily="34" charset="0"/>
                <a:cs typeface="Courier New" pitchFamily="49" charset="0"/>
              </a:rPr>
              <a:t>       </a:t>
            </a:r>
            <a:r>
              <a:rPr kumimoji="0" lang="hu-HU" sz="1200" b="0" i="0" u="none" strike="noStrike" cap="none" normalizeH="0" baseline="30000" dirty="0" smtClean="0">
                <a:ln>
                  <a:noFill/>
                </a:ln>
                <a:solidFill>
                  <a:srgbClr val="365F91"/>
                </a:solidFill>
                <a:effectLst/>
                <a:latin typeface="Verdana" pitchFamily="34" charset="0"/>
                <a:ea typeface="Verdana" pitchFamily="34" charset="0"/>
                <a:cs typeface="Courier New" pitchFamily="49" charset="0"/>
              </a:rPr>
              <a:t>    Telefon: +36 30 370 1634  </a:t>
            </a:r>
            <a:endParaRPr kumimoji="0" lang="hu-H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15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Rövid bemutató</a:t>
            </a:r>
            <a:endParaRPr lang="hu-H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100" b="0" i="1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			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Kép 0" descr="agilexpert_with_fullname_sm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16632"/>
            <a:ext cx="1373188" cy="266700"/>
          </a:xfrm>
          <a:prstGeom prst="rect">
            <a:avLst/>
          </a:prstGeom>
          <a:noFill/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7504" y="116632"/>
            <a:ext cx="900438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97100" algn="r"/>
              </a:tabLst>
            </a:pPr>
            <a:r>
              <a:rPr kumimoji="0" lang="hu-HU" sz="1100" b="0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							   </a:t>
            </a:r>
            <a:r>
              <a:rPr kumimoji="0" lang="hu-HU" sz="1100" b="0" i="1" u="none" strike="noStrike" cap="none" normalizeH="0" baseline="0" dirty="0" err="1" smtClean="0">
                <a:ln>
                  <a:noFill/>
                </a:ln>
                <a:solidFill>
                  <a:srgbClr val="1F497D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www.agilexpert.hu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6457890"/>
            <a:ext cx="92525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1" i="0" u="none" strike="noStrike" cap="none" normalizeH="0" baseline="30000" dirty="0" smtClean="0">
                <a:ln>
                  <a:noFill/>
                </a:ln>
                <a:solidFill>
                  <a:srgbClr val="365F91"/>
                </a:solidFill>
                <a:effectLst/>
                <a:latin typeface="Verdana" pitchFamily="34" charset="0"/>
                <a:ea typeface="Verdana" pitchFamily="34" charset="0"/>
                <a:cs typeface="Courier New" pitchFamily="49" charset="0"/>
              </a:rPr>
              <a:t>AgileXpert Szoftverfejlesztő és Tanácsad</a:t>
            </a:r>
            <a:r>
              <a:rPr lang="hu-HU" sz="1200" b="1" baseline="30000" dirty="0">
                <a:solidFill>
                  <a:srgbClr val="365F91"/>
                </a:solidFill>
                <a:latin typeface="Verdana" pitchFamily="34" charset="0"/>
                <a:ea typeface="Verdana" pitchFamily="34" charset="0"/>
                <a:cs typeface="Courier New" pitchFamily="49" charset="0"/>
              </a:rPr>
              <a:t>ó</a:t>
            </a:r>
            <a:r>
              <a:rPr kumimoji="0" lang="hu-HU" sz="1200" b="1" i="0" u="none" strike="noStrike" cap="none" normalizeH="0" baseline="30000" dirty="0" smtClean="0">
                <a:ln>
                  <a:noFill/>
                </a:ln>
                <a:solidFill>
                  <a:srgbClr val="365F91"/>
                </a:solidFill>
                <a:effectLst/>
                <a:latin typeface="Verdana" pitchFamily="34" charset="0"/>
                <a:ea typeface="Verdana" pitchFamily="34" charset="0"/>
                <a:cs typeface="Courier New" pitchFamily="49" charset="0"/>
              </a:rPr>
              <a:t> Kft.                                                                                                                                             </a:t>
            </a:r>
            <a:r>
              <a:rPr kumimoji="0" lang="hu-HU" sz="1200" b="0" i="0" u="none" strike="noStrike" cap="none" normalizeH="0" baseline="30000" dirty="0" smtClean="0">
                <a:ln>
                  <a:noFill/>
                </a:ln>
                <a:solidFill>
                  <a:srgbClr val="365F91"/>
                </a:solidFill>
                <a:effectLst/>
                <a:latin typeface="Verdana" pitchFamily="34" charset="0"/>
                <a:ea typeface="Verdana" pitchFamily="34" charset="0"/>
                <a:cs typeface="Courier New" pitchFamily="49" charset="0"/>
              </a:rPr>
              <a:t>E-mail</a:t>
            </a:r>
            <a:r>
              <a:rPr lang="hu-HU" sz="1200" baseline="30000" dirty="0" smtClean="0">
                <a:solidFill>
                  <a:srgbClr val="365F91"/>
                </a:solidFill>
                <a:latin typeface="Verdana" pitchFamily="34" charset="0"/>
                <a:ea typeface="Verdana" pitchFamily="34" charset="0"/>
                <a:cs typeface="Courier New" pitchFamily="49" charset="0"/>
              </a:rPr>
              <a:t>: </a:t>
            </a:r>
            <a:r>
              <a:rPr lang="hu-HU" sz="1200" baseline="30000" dirty="0" err="1" smtClean="0">
                <a:solidFill>
                  <a:srgbClr val="365F91"/>
                </a:solidFill>
                <a:latin typeface="Verdana" pitchFamily="34" charset="0"/>
                <a:ea typeface="Verdana" pitchFamily="34" charset="0"/>
                <a:cs typeface="Courier New" pitchFamily="49" charset="0"/>
                <a:hlinkClick r:id="rId3"/>
              </a:rPr>
              <a:t>info</a:t>
            </a:r>
            <a:r>
              <a:rPr lang="hu-HU" sz="1200" baseline="30000" dirty="0" smtClean="0">
                <a:solidFill>
                  <a:srgbClr val="365F91"/>
                </a:solidFill>
                <a:latin typeface="Verdana" pitchFamily="34" charset="0"/>
                <a:ea typeface="Verdana" pitchFamily="34" charset="0"/>
                <a:cs typeface="Courier New" pitchFamily="49" charset="0"/>
                <a:hlinkClick r:id="rId3"/>
              </a:rPr>
              <a:t>@</a:t>
            </a:r>
            <a:r>
              <a:rPr lang="hu-HU" sz="1200" baseline="30000" dirty="0" err="1" smtClean="0">
                <a:solidFill>
                  <a:srgbClr val="365F91"/>
                </a:solidFill>
                <a:latin typeface="Verdana" pitchFamily="34" charset="0"/>
                <a:ea typeface="Verdana" pitchFamily="34" charset="0"/>
                <a:cs typeface="Courier New" pitchFamily="49" charset="0"/>
                <a:hlinkClick r:id="rId3"/>
              </a:rPr>
              <a:t>agilexpert.hu</a:t>
            </a:r>
            <a:r>
              <a:rPr lang="hu-HU" sz="1200" baseline="30000" dirty="0" smtClean="0">
                <a:solidFill>
                  <a:srgbClr val="365F91"/>
                </a:solidFill>
                <a:latin typeface="Verdana" pitchFamily="34" charset="0"/>
                <a:ea typeface="Verdana" pitchFamily="34" charset="0"/>
                <a:cs typeface="Courier New" pitchFamily="49" charset="0"/>
              </a:rPr>
              <a:t>        </a:t>
            </a:r>
            <a:endParaRPr lang="hu-HU" sz="1200" baseline="30000" dirty="0">
              <a:solidFill>
                <a:srgbClr val="365F91"/>
              </a:solidFill>
              <a:latin typeface="Verdana" pitchFamily="34" charset="0"/>
              <a:ea typeface="Verdana" pitchFamily="34" charset="0"/>
              <a:cs typeface="Courier New" pitchFamily="49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30000" dirty="0" smtClean="0">
                <a:ln>
                  <a:noFill/>
                </a:ln>
                <a:solidFill>
                  <a:srgbClr val="365F91"/>
                </a:solidFill>
                <a:effectLst/>
                <a:latin typeface="Verdana" pitchFamily="34" charset="0"/>
                <a:ea typeface="Verdana" pitchFamily="34" charset="0"/>
                <a:cs typeface="Courier New" pitchFamily="49" charset="0"/>
              </a:rPr>
              <a:t>1145 Budapest, Bácskai utca 48/a 2/8                                                                                                                                            </a:t>
            </a:r>
            <a:r>
              <a:rPr kumimoji="0" lang="hu-HU" sz="1200" b="0" i="0" u="none" strike="noStrike" cap="none" normalizeH="0" dirty="0" smtClean="0">
                <a:ln>
                  <a:noFill/>
                </a:ln>
                <a:solidFill>
                  <a:srgbClr val="365F91"/>
                </a:solidFill>
                <a:effectLst/>
                <a:latin typeface="Verdana" pitchFamily="34" charset="0"/>
                <a:ea typeface="Verdana" pitchFamily="34" charset="0"/>
                <a:cs typeface="Courier New" pitchFamily="49" charset="0"/>
              </a:rPr>
              <a:t>       </a:t>
            </a:r>
            <a:r>
              <a:rPr kumimoji="0" lang="hu-HU" sz="1200" b="0" i="0" u="none" strike="noStrike" cap="none" normalizeH="0" baseline="30000" dirty="0" smtClean="0">
                <a:ln>
                  <a:noFill/>
                </a:ln>
                <a:solidFill>
                  <a:srgbClr val="365F91"/>
                </a:solidFill>
                <a:effectLst/>
                <a:latin typeface="Verdana" pitchFamily="34" charset="0"/>
                <a:ea typeface="Verdana" pitchFamily="34" charset="0"/>
                <a:cs typeface="Courier New" pitchFamily="49" charset="0"/>
              </a:rPr>
              <a:t>    Telefon: +36 30 370 1634  </a:t>
            </a:r>
            <a:endParaRPr kumimoji="0" lang="hu-H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9" name="Ellipszis 8"/>
          <p:cNvSpPr/>
          <p:nvPr/>
        </p:nvSpPr>
        <p:spPr>
          <a:xfrm>
            <a:off x="896473" y="3140968"/>
            <a:ext cx="792088" cy="79208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1" name="Ellipszis 10"/>
          <p:cNvSpPr/>
          <p:nvPr/>
        </p:nvSpPr>
        <p:spPr>
          <a:xfrm>
            <a:off x="4080913" y="3140968"/>
            <a:ext cx="792088" cy="79208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4" name="Ellipszis 13"/>
          <p:cNvSpPr/>
          <p:nvPr/>
        </p:nvSpPr>
        <p:spPr>
          <a:xfrm>
            <a:off x="7236296" y="3140968"/>
            <a:ext cx="792088" cy="79208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cxnSp>
        <p:nvCxnSpPr>
          <p:cNvPr id="17" name="Egyenes összekötő 16"/>
          <p:cNvCxnSpPr/>
          <p:nvPr/>
        </p:nvCxnSpPr>
        <p:spPr>
          <a:xfrm>
            <a:off x="2627784" y="1484784"/>
            <a:ext cx="0" cy="3960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17"/>
          <p:cNvCxnSpPr/>
          <p:nvPr/>
        </p:nvCxnSpPr>
        <p:spPr>
          <a:xfrm>
            <a:off x="6156176" y="1484784"/>
            <a:ext cx="0" cy="3960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zövegdoboz 18"/>
          <p:cNvSpPr txBox="1"/>
          <p:nvPr/>
        </p:nvSpPr>
        <p:spPr>
          <a:xfrm>
            <a:off x="323528" y="134076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Migrációs környezet</a:t>
            </a:r>
            <a:endParaRPr lang="hu-HU" dirty="0"/>
          </a:p>
        </p:txBody>
      </p:sp>
      <p:sp>
        <p:nvSpPr>
          <p:cNvPr id="20" name="Szövegdoboz 19"/>
          <p:cNvSpPr txBox="1"/>
          <p:nvPr/>
        </p:nvSpPr>
        <p:spPr>
          <a:xfrm>
            <a:off x="3563888" y="134076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Teszt környezetek</a:t>
            </a:r>
            <a:endParaRPr lang="hu-HU" dirty="0"/>
          </a:p>
        </p:txBody>
      </p:sp>
      <p:sp>
        <p:nvSpPr>
          <p:cNvPr id="21" name="Szövegdoboz 20"/>
          <p:cNvSpPr txBox="1"/>
          <p:nvPr/>
        </p:nvSpPr>
        <p:spPr>
          <a:xfrm>
            <a:off x="6660232" y="134076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Éles környezetek</a:t>
            </a:r>
            <a:endParaRPr lang="hu-HU" dirty="0"/>
          </a:p>
        </p:txBody>
      </p:sp>
      <p:sp>
        <p:nvSpPr>
          <p:cNvPr id="22" name="Ellipszis 21"/>
          <p:cNvSpPr/>
          <p:nvPr/>
        </p:nvSpPr>
        <p:spPr>
          <a:xfrm>
            <a:off x="896473" y="3145676"/>
            <a:ext cx="792088" cy="79208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APP</a:t>
            </a:r>
          </a:p>
          <a:p>
            <a:pPr algn="ctr"/>
            <a:r>
              <a:rPr lang="en-US" sz="1600" dirty="0" smtClean="0"/>
              <a:t>0.1</a:t>
            </a:r>
            <a:endParaRPr lang="hu-HU" sz="1600" dirty="0"/>
          </a:p>
        </p:txBody>
      </p:sp>
      <p:sp>
        <p:nvSpPr>
          <p:cNvPr id="24" name="Ellipszis 23"/>
          <p:cNvSpPr/>
          <p:nvPr/>
        </p:nvSpPr>
        <p:spPr>
          <a:xfrm>
            <a:off x="4080707" y="3140968"/>
            <a:ext cx="792088" cy="79208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APP</a:t>
            </a:r>
          </a:p>
          <a:p>
            <a:pPr algn="ctr"/>
            <a:r>
              <a:rPr lang="en-US" sz="1600" dirty="0" smtClean="0"/>
              <a:t>0.1</a:t>
            </a:r>
            <a:endParaRPr lang="hu-HU" sz="1600" dirty="0"/>
          </a:p>
        </p:txBody>
      </p:sp>
      <p:sp>
        <p:nvSpPr>
          <p:cNvPr id="27" name="Ellipszis 26"/>
          <p:cNvSpPr/>
          <p:nvPr/>
        </p:nvSpPr>
        <p:spPr>
          <a:xfrm>
            <a:off x="7236296" y="3140968"/>
            <a:ext cx="792088" cy="79208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APP</a:t>
            </a:r>
            <a:r>
              <a:rPr lang="hu-HU" sz="1600" dirty="0" smtClean="0"/>
              <a:t> </a:t>
            </a:r>
            <a:endParaRPr lang="en-US" sz="1600" dirty="0" smtClean="0"/>
          </a:p>
          <a:p>
            <a:pPr algn="ctr"/>
            <a:r>
              <a:rPr lang="en-US" sz="1600" dirty="0" smtClean="0"/>
              <a:t>0.1</a:t>
            </a:r>
            <a:endParaRPr lang="hu-HU" sz="1600" dirty="0"/>
          </a:p>
        </p:txBody>
      </p:sp>
      <p:sp>
        <p:nvSpPr>
          <p:cNvPr id="41" name="Ellipszis 40"/>
          <p:cNvSpPr/>
          <p:nvPr/>
        </p:nvSpPr>
        <p:spPr>
          <a:xfrm>
            <a:off x="902844" y="3145676"/>
            <a:ext cx="792088" cy="79208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APP</a:t>
            </a:r>
          </a:p>
          <a:p>
            <a:pPr algn="ctr"/>
            <a:r>
              <a:rPr lang="en-US" sz="1600" dirty="0" smtClean="0"/>
              <a:t>0.2</a:t>
            </a:r>
            <a:endParaRPr lang="hu-HU" sz="1600" dirty="0"/>
          </a:p>
        </p:txBody>
      </p:sp>
      <p:sp>
        <p:nvSpPr>
          <p:cNvPr id="42" name="Ellipszis 41"/>
          <p:cNvSpPr/>
          <p:nvPr/>
        </p:nvSpPr>
        <p:spPr>
          <a:xfrm>
            <a:off x="4080501" y="3135285"/>
            <a:ext cx="792088" cy="79208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APP</a:t>
            </a:r>
          </a:p>
          <a:p>
            <a:pPr algn="ctr"/>
            <a:r>
              <a:rPr lang="en-US" sz="1600" dirty="0" smtClean="0"/>
              <a:t>0.2</a:t>
            </a:r>
            <a:endParaRPr lang="hu-HU" sz="1600" dirty="0"/>
          </a:p>
        </p:txBody>
      </p:sp>
      <p:sp>
        <p:nvSpPr>
          <p:cNvPr id="43" name="Ellipszis 42"/>
          <p:cNvSpPr/>
          <p:nvPr/>
        </p:nvSpPr>
        <p:spPr>
          <a:xfrm>
            <a:off x="7236296" y="3140968"/>
            <a:ext cx="792088" cy="79208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APP</a:t>
            </a:r>
            <a:r>
              <a:rPr lang="hu-HU" sz="1600" dirty="0" smtClean="0"/>
              <a:t> </a:t>
            </a:r>
            <a:endParaRPr lang="en-US" sz="1600" dirty="0" smtClean="0"/>
          </a:p>
          <a:p>
            <a:pPr algn="ctr"/>
            <a:r>
              <a:rPr lang="en-US" sz="1600" dirty="0" smtClean="0"/>
              <a:t>0.2</a:t>
            </a:r>
            <a:endParaRPr lang="hu-HU" sz="1600" dirty="0"/>
          </a:p>
        </p:txBody>
      </p:sp>
      <p:sp>
        <p:nvSpPr>
          <p:cNvPr id="44" name="Ellipszis 43"/>
          <p:cNvSpPr/>
          <p:nvPr/>
        </p:nvSpPr>
        <p:spPr>
          <a:xfrm>
            <a:off x="4080501" y="3145676"/>
            <a:ext cx="792088" cy="79208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HIBA</a:t>
            </a:r>
            <a:endParaRPr lang="hu-HU" sz="1600" dirty="0"/>
          </a:p>
        </p:txBody>
      </p:sp>
      <p:sp>
        <p:nvSpPr>
          <p:cNvPr id="46" name="Ellipszis 45"/>
          <p:cNvSpPr/>
          <p:nvPr/>
        </p:nvSpPr>
        <p:spPr>
          <a:xfrm>
            <a:off x="7236296" y="3135285"/>
            <a:ext cx="792088" cy="79208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HIBA</a:t>
            </a:r>
            <a:endParaRPr lang="hu-HU" sz="1600" dirty="0"/>
          </a:p>
        </p:txBody>
      </p:sp>
      <p:sp>
        <p:nvSpPr>
          <p:cNvPr id="47" name="Ellipszis 46"/>
          <p:cNvSpPr/>
          <p:nvPr/>
        </p:nvSpPr>
        <p:spPr>
          <a:xfrm>
            <a:off x="902844" y="3145676"/>
            <a:ext cx="792088" cy="79208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APP</a:t>
            </a:r>
          </a:p>
          <a:p>
            <a:pPr algn="ctr"/>
            <a:r>
              <a:rPr lang="en-US" sz="1600" dirty="0" smtClean="0"/>
              <a:t>0.3</a:t>
            </a:r>
            <a:endParaRPr lang="hu-HU" sz="1600" dirty="0"/>
          </a:p>
        </p:txBody>
      </p:sp>
      <p:sp>
        <p:nvSpPr>
          <p:cNvPr id="48" name="Ellipszis 47"/>
          <p:cNvSpPr/>
          <p:nvPr/>
        </p:nvSpPr>
        <p:spPr>
          <a:xfrm>
            <a:off x="4080089" y="3135285"/>
            <a:ext cx="792088" cy="79208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APP</a:t>
            </a:r>
          </a:p>
          <a:p>
            <a:pPr algn="ctr"/>
            <a:r>
              <a:rPr lang="en-US" sz="1600" dirty="0" smtClean="0"/>
              <a:t>0.3</a:t>
            </a:r>
            <a:endParaRPr lang="hu-HU" sz="1600" dirty="0"/>
          </a:p>
        </p:txBody>
      </p:sp>
      <p:sp>
        <p:nvSpPr>
          <p:cNvPr id="49" name="Ellipszis 48"/>
          <p:cNvSpPr/>
          <p:nvPr/>
        </p:nvSpPr>
        <p:spPr>
          <a:xfrm>
            <a:off x="7236296" y="3145676"/>
            <a:ext cx="792088" cy="79208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APP</a:t>
            </a:r>
          </a:p>
          <a:p>
            <a:pPr algn="ctr"/>
            <a:r>
              <a:rPr lang="en-US" sz="1600" dirty="0" smtClean="0"/>
              <a:t>0.3</a:t>
            </a:r>
            <a:endParaRPr lang="hu-H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4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4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4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uiExpand="1" build="p" animBg="1"/>
      <p:bldP spid="24" grpId="0" uiExpand="1" build="p" animBg="1"/>
      <p:bldP spid="27" grpId="0" uiExpand="1" build="p" animBg="1"/>
      <p:bldP spid="41" grpId="0" uiExpand="1" build="p" animBg="1"/>
      <p:bldP spid="42" grpId="0" uiExpand="1" build="p" animBg="1"/>
      <p:bldP spid="43" grpId="0" uiExpand="1" build="p" animBg="1"/>
      <p:bldP spid="44" grpId="0" uiExpand="1" build="p" animBg="1"/>
      <p:bldP spid="46" grpId="0" uiExpand="1" build="p" animBg="1"/>
      <p:bldP spid="47" grpId="0" uiExpand="1" build="p" animBg="1"/>
      <p:bldP spid="48" grpId="0" uiExpand="1" build="p" animBg="1"/>
      <p:bldP spid="49" grpId="0" uiExpand="1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2564904"/>
            <a:ext cx="9144000" cy="1152128"/>
          </a:xfrm>
        </p:spPr>
        <p:txBody>
          <a:bodyPr>
            <a:noAutofit/>
          </a:bodyPr>
          <a:lstStyle/>
          <a:p>
            <a:r>
              <a:rPr lang="en-US" dirty="0" err="1" smtClean="0"/>
              <a:t>Köszönöm</a:t>
            </a:r>
            <a:r>
              <a:rPr lang="en-US" dirty="0" smtClean="0"/>
              <a:t> a </a:t>
            </a:r>
            <a:r>
              <a:rPr lang="en-US" dirty="0" err="1" smtClean="0"/>
              <a:t>figyelmet</a:t>
            </a:r>
            <a:r>
              <a:rPr lang="en-US" dirty="0" smtClean="0"/>
              <a:t>!</a:t>
            </a:r>
            <a:br>
              <a:rPr lang="en-US" dirty="0" smtClean="0"/>
            </a:br>
            <a:r>
              <a:rPr lang="en-US" sz="1200" dirty="0" smtClean="0"/>
              <a:t>gerevich.janos@agilexpert.hu</a:t>
            </a:r>
            <a:endParaRPr lang="hu-HU" sz="1200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100" b="0" i="1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			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7" name="Kép 0" descr="agilexpert_with_fullname_smal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16632"/>
            <a:ext cx="1373188" cy="266700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07504" y="116632"/>
            <a:ext cx="900438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97100" algn="r"/>
              </a:tabLst>
            </a:pPr>
            <a:r>
              <a:rPr kumimoji="0" lang="hu-HU" sz="1100" b="0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							   </a:t>
            </a:r>
            <a:r>
              <a:rPr kumimoji="0" lang="hu-HU" sz="1100" b="0" i="1" u="none" strike="noStrike" cap="none" normalizeH="0" baseline="0" dirty="0" err="1" smtClean="0">
                <a:ln>
                  <a:noFill/>
                </a:ln>
                <a:solidFill>
                  <a:srgbClr val="1F497D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www.agilexpert.hu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6457890"/>
            <a:ext cx="92525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1" i="0" u="none" strike="noStrike" cap="none" normalizeH="0" baseline="30000" dirty="0" smtClean="0">
                <a:ln>
                  <a:noFill/>
                </a:ln>
                <a:solidFill>
                  <a:srgbClr val="365F91"/>
                </a:solidFill>
                <a:effectLst/>
                <a:latin typeface="Verdana" pitchFamily="34" charset="0"/>
                <a:ea typeface="Verdana" pitchFamily="34" charset="0"/>
                <a:cs typeface="Courier New" pitchFamily="49" charset="0"/>
              </a:rPr>
              <a:t>AgileXpert Szoftverfejlesztő és Tanácsad</a:t>
            </a:r>
            <a:r>
              <a:rPr lang="hu-HU" sz="1200" b="1" baseline="30000" dirty="0">
                <a:solidFill>
                  <a:srgbClr val="365F91"/>
                </a:solidFill>
                <a:latin typeface="Verdana" pitchFamily="34" charset="0"/>
                <a:ea typeface="Verdana" pitchFamily="34" charset="0"/>
                <a:cs typeface="Courier New" pitchFamily="49" charset="0"/>
              </a:rPr>
              <a:t>ó</a:t>
            </a:r>
            <a:r>
              <a:rPr kumimoji="0" lang="hu-HU" sz="1200" b="1" i="0" u="none" strike="noStrike" cap="none" normalizeH="0" baseline="30000" dirty="0" smtClean="0">
                <a:ln>
                  <a:noFill/>
                </a:ln>
                <a:solidFill>
                  <a:srgbClr val="365F91"/>
                </a:solidFill>
                <a:effectLst/>
                <a:latin typeface="Verdana" pitchFamily="34" charset="0"/>
                <a:ea typeface="Verdana" pitchFamily="34" charset="0"/>
                <a:cs typeface="Courier New" pitchFamily="49" charset="0"/>
              </a:rPr>
              <a:t> Kft.                                                                                                                                             </a:t>
            </a:r>
            <a:r>
              <a:rPr kumimoji="0" lang="hu-HU" sz="1200" b="0" i="0" u="none" strike="noStrike" cap="none" normalizeH="0" baseline="30000" dirty="0" smtClean="0">
                <a:ln>
                  <a:noFill/>
                </a:ln>
                <a:solidFill>
                  <a:srgbClr val="365F91"/>
                </a:solidFill>
                <a:effectLst/>
                <a:latin typeface="Verdana" pitchFamily="34" charset="0"/>
                <a:ea typeface="Verdana" pitchFamily="34" charset="0"/>
                <a:cs typeface="Courier New" pitchFamily="49" charset="0"/>
              </a:rPr>
              <a:t>E-mail</a:t>
            </a:r>
            <a:r>
              <a:rPr lang="hu-HU" sz="1200" baseline="30000" dirty="0" smtClean="0">
                <a:solidFill>
                  <a:srgbClr val="365F91"/>
                </a:solidFill>
                <a:latin typeface="Verdana" pitchFamily="34" charset="0"/>
                <a:ea typeface="Verdana" pitchFamily="34" charset="0"/>
                <a:cs typeface="Courier New" pitchFamily="49" charset="0"/>
              </a:rPr>
              <a:t>: </a:t>
            </a:r>
            <a:r>
              <a:rPr lang="hu-HU" sz="1200" baseline="30000" dirty="0" err="1" smtClean="0">
                <a:solidFill>
                  <a:srgbClr val="365F91"/>
                </a:solidFill>
                <a:latin typeface="Verdana" pitchFamily="34" charset="0"/>
                <a:ea typeface="Verdana" pitchFamily="34" charset="0"/>
                <a:cs typeface="Courier New" pitchFamily="49" charset="0"/>
                <a:hlinkClick r:id="rId4"/>
              </a:rPr>
              <a:t>info</a:t>
            </a:r>
            <a:r>
              <a:rPr lang="hu-HU" sz="1200" baseline="30000" dirty="0" smtClean="0">
                <a:solidFill>
                  <a:srgbClr val="365F91"/>
                </a:solidFill>
                <a:latin typeface="Verdana" pitchFamily="34" charset="0"/>
                <a:ea typeface="Verdana" pitchFamily="34" charset="0"/>
                <a:cs typeface="Courier New" pitchFamily="49" charset="0"/>
                <a:hlinkClick r:id="rId4"/>
              </a:rPr>
              <a:t>@</a:t>
            </a:r>
            <a:r>
              <a:rPr lang="hu-HU" sz="1200" baseline="30000" dirty="0" err="1" smtClean="0">
                <a:solidFill>
                  <a:srgbClr val="365F91"/>
                </a:solidFill>
                <a:latin typeface="Verdana" pitchFamily="34" charset="0"/>
                <a:ea typeface="Verdana" pitchFamily="34" charset="0"/>
                <a:cs typeface="Courier New" pitchFamily="49" charset="0"/>
                <a:hlinkClick r:id="rId4"/>
              </a:rPr>
              <a:t>agilexpert.hu</a:t>
            </a:r>
            <a:r>
              <a:rPr lang="hu-HU" sz="1200" baseline="30000" dirty="0" smtClean="0">
                <a:solidFill>
                  <a:srgbClr val="365F91"/>
                </a:solidFill>
                <a:latin typeface="Verdana" pitchFamily="34" charset="0"/>
                <a:ea typeface="Verdana" pitchFamily="34" charset="0"/>
                <a:cs typeface="Courier New" pitchFamily="49" charset="0"/>
              </a:rPr>
              <a:t>        </a:t>
            </a:r>
            <a:endParaRPr lang="hu-HU" sz="1200" baseline="30000" dirty="0">
              <a:solidFill>
                <a:srgbClr val="365F91"/>
              </a:solidFill>
              <a:latin typeface="Verdana" pitchFamily="34" charset="0"/>
              <a:ea typeface="Verdana" pitchFamily="34" charset="0"/>
              <a:cs typeface="Courier New" pitchFamily="49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30000" dirty="0" smtClean="0">
                <a:ln>
                  <a:noFill/>
                </a:ln>
                <a:solidFill>
                  <a:srgbClr val="365F91"/>
                </a:solidFill>
                <a:effectLst/>
                <a:latin typeface="Verdana" pitchFamily="34" charset="0"/>
                <a:ea typeface="Verdana" pitchFamily="34" charset="0"/>
                <a:cs typeface="Courier New" pitchFamily="49" charset="0"/>
              </a:rPr>
              <a:t>1145 Budapest, Bácskai utca 48/a 2/8                                                                                                                                            </a:t>
            </a:r>
            <a:r>
              <a:rPr kumimoji="0" lang="hu-HU" sz="1200" b="0" i="0" u="none" strike="noStrike" cap="none" normalizeH="0" dirty="0" smtClean="0">
                <a:ln>
                  <a:noFill/>
                </a:ln>
                <a:solidFill>
                  <a:srgbClr val="365F91"/>
                </a:solidFill>
                <a:effectLst/>
                <a:latin typeface="Verdana" pitchFamily="34" charset="0"/>
                <a:ea typeface="Verdana" pitchFamily="34" charset="0"/>
                <a:cs typeface="Courier New" pitchFamily="49" charset="0"/>
              </a:rPr>
              <a:t>       </a:t>
            </a:r>
            <a:r>
              <a:rPr kumimoji="0" lang="hu-HU" sz="1200" b="0" i="0" u="none" strike="noStrike" cap="none" normalizeH="0" baseline="30000" dirty="0" smtClean="0">
                <a:ln>
                  <a:noFill/>
                </a:ln>
                <a:solidFill>
                  <a:srgbClr val="365F91"/>
                </a:solidFill>
                <a:effectLst/>
                <a:latin typeface="Verdana" pitchFamily="34" charset="0"/>
                <a:ea typeface="Verdana" pitchFamily="34" charset="0"/>
                <a:cs typeface="Courier New" pitchFamily="49" charset="0"/>
              </a:rPr>
              <a:t>    Telefon: +36 30 370 1634  </a:t>
            </a:r>
            <a:endParaRPr kumimoji="0" lang="hu-H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46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8712968" cy="1470025"/>
          </a:xfrm>
        </p:spPr>
        <p:txBody>
          <a:bodyPr>
            <a:normAutofit/>
          </a:bodyPr>
          <a:lstStyle/>
          <a:p>
            <a:r>
              <a:rPr lang="hu-HU" dirty="0" smtClean="0"/>
              <a:t>Az előadás felépítése</a:t>
            </a:r>
            <a:endParaRPr lang="hu-HU" dirty="0"/>
          </a:p>
        </p:txBody>
      </p:sp>
      <p:sp>
        <p:nvSpPr>
          <p:cNvPr id="4" name="Alcím 2"/>
          <p:cNvSpPr txBox="1">
            <a:spLocks/>
          </p:cNvSpPr>
          <p:nvPr/>
        </p:nvSpPr>
        <p:spPr>
          <a:xfrm>
            <a:off x="1331640" y="6140896"/>
            <a:ext cx="6400800" cy="600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u-HU" sz="1800" dirty="0"/>
          </a:p>
        </p:txBody>
      </p:sp>
      <p:pic>
        <p:nvPicPr>
          <p:cNvPr id="8" name="Kép 0" descr="agilexpert_with_fullname_sm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16632"/>
            <a:ext cx="1373188" cy="266700"/>
          </a:xfrm>
          <a:prstGeom prst="rect">
            <a:avLst/>
          </a:prstGeom>
          <a:noFill/>
        </p:spPr>
      </p:pic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07504" y="116632"/>
            <a:ext cx="900438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97100" algn="r"/>
              </a:tabLst>
            </a:pPr>
            <a:r>
              <a:rPr kumimoji="0" lang="hu-HU" sz="1100" b="0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							   </a:t>
            </a:r>
            <a:r>
              <a:rPr kumimoji="0" lang="hu-HU" sz="1100" b="0" i="1" u="none" strike="noStrike" cap="none" normalizeH="0" baseline="0" dirty="0" err="1" smtClean="0">
                <a:ln>
                  <a:noFill/>
                </a:ln>
                <a:solidFill>
                  <a:srgbClr val="1F497D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www.agilexpert.hu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6457890"/>
            <a:ext cx="92525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1" i="0" u="none" strike="noStrike" cap="none" normalizeH="0" baseline="30000" dirty="0" smtClean="0">
                <a:ln>
                  <a:noFill/>
                </a:ln>
                <a:solidFill>
                  <a:srgbClr val="365F91"/>
                </a:solidFill>
                <a:effectLst/>
                <a:latin typeface="Verdana" pitchFamily="34" charset="0"/>
                <a:ea typeface="Verdana" pitchFamily="34" charset="0"/>
                <a:cs typeface="Courier New" pitchFamily="49" charset="0"/>
              </a:rPr>
              <a:t>AgileXpert Szoftverfejlesztő és Tanácsad</a:t>
            </a:r>
            <a:r>
              <a:rPr lang="hu-HU" sz="1200" b="1" baseline="30000" dirty="0">
                <a:solidFill>
                  <a:srgbClr val="365F91"/>
                </a:solidFill>
                <a:latin typeface="Verdana" pitchFamily="34" charset="0"/>
                <a:ea typeface="Verdana" pitchFamily="34" charset="0"/>
                <a:cs typeface="Courier New" pitchFamily="49" charset="0"/>
              </a:rPr>
              <a:t>ó</a:t>
            </a:r>
            <a:r>
              <a:rPr kumimoji="0" lang="hu-HU" sz="1200" b="1" i="0" u="none" strike="noStrike" cap="none" normalizeH="0" baseline="30000" dirty="0" smtClean="0">
                <a:ln>
                  <a:noFill/>
                </a:ln>
                <a:solidFill>
                  <a:srgbClr val="365F91"/>
                </a:solidFill>
                <a:effectLst/>
                <a:latin typeface="Verdana" pitchFamily="34" charset="0"/>
                <a:ea typeface="Verdana" pitchFamily="34" charset="0"/>
                <a:cs typeface="Courier New" pitchFamily="49" charset="0"/>
              </a:rPr>
              <a:t> Kft.                                                                                                                                             </a:t>
            </a:r>
            <a:r>
              <a:rPr kumimoji="0" lang="hu-HU" sz="1200" b="0" i="0" u="none" strike="noStrike" cap="none" normalizeH="0" baseline="30000" dirty="0" smtClean="0">
                <a:ln>
                  <a:noFill/>
                </a:ln>
                <a:solidFill>
                  <a:srgbClr val="365F91"/>
                </a:solidFill>
                <a:effectLst/>
                <a:latin typeface="Verdana" pitchFamily="34" charset="0"/>
                <a:ea typeface="Verdana" pitchFamily="34" charset="0"/>
                <a:cs typeface="Courier New" pitchFamily="49" charset="0"/>
              </a:rPr>
              <a:t>E-mail</a:t>
            </a:r>
            <a:r>
              <a:rPr lang="hu-HU" sz="1200" baseline="30000" dirty="0" smtClean="0">
                <a:solidFill>
                  <a:srgbClr val="365F91"/>
                </a:solidFill>
                <a:latin typeface="Verdana" pitchFamily="34" charset="0"/>
                <a:ea typeface="Verdana" pitchFamily="34" charset="0"/>
                <a:cs typeface="Courier New" pitchFamily="49" charset="0"/>
              </a:rPr>
              <a:t>: </a:t>
            </a:r>
            <a:r>
              <a:rPr lang="hu-HU" sz="1200" baseline="30000" dirty="0" err="1" smtClean="0">
                <a:solidFill>
                  <a:srgbClr val="365F91"/>
                </a:solidFill>
                <a:latin typeface="Verdana" pitchFamily="34" charset="0"/>
                <a:ea typeface="Verdana" pitchFamily="34" charset="0"/>
                <a:cs typeface="Courier New" pitchFamily="49" charset="0"/>
                <a:hlinkClick r:id="rId3"/>
              </a:rPr>
              <a:t>info</a:t>
            </a:r>
            <a:r>
              <a:rPr lang="hu-HU" sz="1200" baseline="30000" dirty="0" smtClean="0">
                <a:solidFill>
                  <a:srgbClr val="365F91"/>
                </a:solidFill>
                <a:latin typeface="Verdana" pitchFamily="34" charset="0"/>
                <a:ea typeface="Verdana" pitchFamily="34" charset="0"/>
                <a:cs typeface="Courier New" pitchFamily="49" charset="0"/>
                <a:hlinkClick r:id="rId3"/>
              </a:rPr>
              <a:t>@</a:t>
            </a:r>
            <a:r>
              <a:rPr lang="hu-HU" sz="1200" baseline="30000" dirty="0" err="1" smtClean="0">
                <a:solidFill>
                  <a:srgbClr val="365F91"/>
                </a:solidFill>
                <a:latin typeface="Verdana" pitchFamily="34" charset="0"/>
                <a:ea typeface="Verdana" pitchFamily="34" charset="0"/>
                <a:cs typeface="Courier New" pitchFamily="49" charset="0"/>
                <a:hlinkClick r:id="rId3"/>
              </a:rPr>
              <a:t>agilexpert.hu</a:t>
            </a:r>
            <a:r>
              <a:rPr lang="hu-HU" sz="1200" baseline="30000" dirty="0" smtClean="0">
                <a:solidFill>
                  <a:srgbClr val="365F91"/>
                </a:solidFill>
                <a:latin typeface="Verdana" pitchFamily="34" charset="0"/>
                <a:ea typeface="Verdana" pitchFamily="34" charset="0"/>
                <a:cs typeface="Courier New" pitchFamily="49" charset="0"/>
              </a:rPr>
              <a:t>        </a:t>
            </a:r>
            <a:endParaRPr lang="hu-HU" sz="1200" baseline="30000" dirty="0">
              <a:solidFill>
                <a:srgbClr val="365F91"/>
              </a:solidFill>
              <a:latin typeface="Verdana" pitchFamily="34" charset="0"/>
              <a:ea typeface="Verdana" pitchFamily="34" charset="0"/>
              <a:cs typeface="Courier New" pitchFamily="49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30000" dirty="0" smtClean="0">
                <a:ln>
                  <a:noFill/>
                </a:ln>
                <a:solidFill>
                  <a:srgbClr val="365F91"/>
                </a:solidFill>
                <a:effectLst/>
                <a:latin typeface="Verdana" pitchFamily="34" charset="0"/>
                <a:ea typeface="Verdana" pitchFamily="34" charset="0"/>
                <a:cs typeface="Courier New" pitchFamily="49" charset="0"/>
              </a:rPr>
              <a:t>1145 Budapest, Bácskai utca 48/a 2/8                                                                                                                                            </a:t>
            </a:r>
            <a:r>
              <a:rPr kumimoji="0" lang="hu-HU" sz="1200" b="0" i="0" u="none" strike="noStrike" cap="none" normalizeH="0" dirty="0" smtClean="0">
                <a:ln>
                  <a:noFill/>
                </a:ln>
                <a:solidFill>
                  <a:srgbClr val="365F91"/>
                </a:solidFill>
                <a:effectLst/>
                <a:latin typeface="Verdana" pitchFamily="34" charset="0"/>
                <a:ea typeface="Verdana" pitchFamily="34" charset="0"/>
                <a:cs typeface="Courier New" pitchFamily="49" charset="0"/>
              </a:rPr>
              <a:t>       </a:t>
            </a:r>
            <a:r>
              <a:rPr kumimoji="0" lang="hu-HU" sz="1200" b="0" i="0" u="none" strike="noStrike" cap="none" normalizeH="0" baseline="30000" dirty="0" smtClean="0">
                <a:ln>
                  <a:noFill/>
                </a:ln>
                <a:solidFill>
                  <a:srgbClr val="365F91"/>
                </a:solidFill>
                <a:effectLst/>
                <a:latin typeface="Verdana" pitchFamily="34" charset="0"/>
                <a:ea typeface="Verdana" pitchFamily="34" charset="0"/>
                <a:cs typeface="Courier New" pitchFamily="49" charset="0"/>
              </a:rPr>
              <a:t>    Telefon: +36 30 370 1634  </a:t>
            </a:r>
            <a:endParaRPr kumimoji="0" lang="hu-H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13" name="Tartalom helye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u-HU" sz="3600" dirty="0" smtClean="0"/>
              <a:t>Hazai és EU-s szabályozás bemutatása.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u-HU" sz="3600" dirty="0" smtClean="0"/>
              <a:t>Automatizált tesztelési-, telepítési-, verziófrissítési folyamatok bemutatása informatikai rendszerek esetében.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u-HU" sz="3600" dirty="0" smtClean="0"/>
              <a:t>Rövid szoftveres bemutató az AXAM szoftverről, mely egy lehetséges megoldást ad a problémára</a:t>
            </a: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221215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/>
          <a:p>
            <a:r>
              <a:rPr lang="hu-HU" dirty="0" smtClean="0"/>
              <a:t>Nemzetközi szabályozás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772816"/>
            <a:ext cx="9144000" cy="3672408"/>
          </a:xfrm>
        </p:spPr>
        <p:txBody>
          <a:bodyPr>
            <a:noAutofit/>
          </a:bodyPr>
          <a:lstStyle/>
          <a:p>
            <a:r>
              <a:rPr lang="hu-HU" sz="2000" dirty="0" err="1" smtClean="0"/>
              <a:t>Defending</a:t>
            </a:r>
            <a:r>
              <a:rPr lang="hu-HU" sz="2000" dirty="0" smtClean="0"/>
              <a:t> </a:t>
            </a:r>
            <a:r>
              <a:rPr lang="hu-HU" sz="2000" dirty="0" err="1" smtClean="0"/>
              <a:t>the</a:t>
            </a:r>
            <a:r>
              <a:rPr lang="hu-HU" sz="2000" dirty="0" smtClean="0"/>
              <a:t> </a:t>
            </a:r>
            <a:r>
              <a:rPr lang="hu-HU" sz="2000" dirty="0" err="1" smtClean="0"/>
              <a:t>networks</a:t>
            </a:r>
            <a:r>
              <a:rPr lang="hu-HU" sz="2000" dirty="0" smtClean="0"/>
              <a:t> The NATO Policy </a:t>
            </a:r>
            <a:r>
              <a:rPr lang="hu-HU" sz="2000" dirty="0" err="1" smtClean="0"/>
              <a:t>on</a:t>
            </a:r>
            <a:r>
              <a:rPr lang="hu-HU" sz="2000" dirty="0" smtClean="0"/>
              <a:t> </a:t>
            </a:r>
            <a:r>
              <a:rPr lang="hu-HU" sz="2000" dirty="0" err="1" smtClean="0"/>
              <a:t>Cyber</a:t>
            </a:r>
            <a:r>
              <a:rPr lang="hu-HU" sz="2000" dirty="0" smtClean="0"/>
              <a:t> </a:t>
            </a:r>
            <a:r>
              <a:rPr lang="hu-HU" sz="2000" dirty="0" err="1" smtClean="0"/>
              <a:t>Defence</a:t>
            </a:r>
            <a:r>
              <a:rPr lang="hu-HU" sz="2000" dirty="0" smtClean="0"/>
              <a:t>, 2011. 08. 19.</a:t>
            </a:r>
          </a:p>
          <a:p>
            <a:endParaRPr lang="hu-HU" sz="2000" dirty="0" smtClean="0"/>
          </a:p>
          <a:p>
            <a:pPr lvl="0"/>
            <a:r>
              <a:rPr lang="hu-HU" sz="2000" dirty="0" smtClean="0"/>
              <a:t>COMMUNICATION FROM THE COMMISSION TO THE EUROPEAN PARLIAMENT, THE COUNCIL, THE EUROPEAN ECONOMIC AND SOCIAL COMMITTEE AND THE COMMITTEE OF THE REGIONS </a:t>
            </a:r>
            <a:r>
              <a:rPr lang="hu-HU" sz="2000" dirty="0" err="1" smtClean="0"/>
              <a:t>on</a:t>
            </a:r>
            <a:r>
              <a:rPr lang="hu-HU" sz="2000" dirty="0" smtClean="0"/>
              <a:t> </a:t>
            </a:r>
            <a:r>
              <a:rPr lang="hu-HU" sz="2000" dirty="0" err="1" smtClean="0"/>
              <a:t>Critical</a:t>
            </a:r>
            <a:r>
              <a:rPr lang="hu-HU" sz="2000" dirty="0" smtClean="0"/>
              <a:t> </a:t>
            </a:r>
            <a:r>
              <a:rPr lang="hu-HU" sz="2000" dirty="0" err="1" smtClean="0"/>
              <a:t>Information</a:t>
            </a:r>
            <a:r>
              <a:rPr lang="hu-HU" sz="2000" dirty="0" smtClean="0"/>
              <a:t> </a:t>
            </a:r>
            <a:r>
              <a:rPr lang="hu-HU" sz="2000" dirty="0" err="1" smtClean="0"/>
              <a:t>Infrastructure</a:t>
            </a:r>
            <a:r>
              <a:rPr lang="hu-HU" sz="2000" dirty="0" smtClean="0"/>
              <a:t> </a:t>
            </a:r>
            <a:r>
              <a:rPr lang="hu-HU" sz="2000" dirty="0" err="1" smtClean="0"/>
              <a:t>Protection</a:t>
            </a:r>
            <a:r>
              <a:rPr lang="hu-HU" sz="2000" dirty="0" smtClean="0"/>
              <a:t> ‘</a:t>
            </a:r>
            <a:r>
              <a:rPr lang="hu-HU" sz="2000" dirty="0" err="1" smtClean="0"/>
              <a:t>Achievements</a:t>
            </a:r>
            <a:r>
              <a:rPr lang="hu-HU" sz="2000" dirty="0" smtClean="0"/>
              <a:t> and </a:t>
            </a:r>
            <a:r>
              <a:rPr lang="hu-HU" sz="2000" dirty="0" err="1" smtClean="0"/>
              <a:t>next</a:t>
            </a:r>
            <a:r>
              <a:rPr lang="hu-HU" sz="2000" dirty="0" smtClean="0"/>
              <a:t> </a:t>
            </a:r>
            <a:r>
              <a:rPr lang="hu-HU" sz="2000" dirty="0" err="1" smtClean="0"/>
              <a:t>steps</a:t>
            </a:r>
            <a:r>
              <a:rPr lang="hu-HU" sz="2000" dirty="0" smtClean="0"/>
              <a:t>: </a:t>
            </a:r>
            <a:r>
              <a:rPr lang="hu-HU" sz="2000" dirty="0" err="1" smtClean="0"/>
              <a:t>towards</a:t>
            </a:r>
            <a:r>
              <a:rPr lang="hu-HU" sz="2000" dirty="0" smtClean="0"/>
              <a:t> </a:t>
            </a:r>
            <a:r>
              <a:rPr lang="hu-HU" sz="2000" dirty="0" err="1" smtClean="0"/>
              <a:t>global</a:t>
            </a:r>
            <a:r>
              <a:rPr lang="hu-HU" sz="2000" dirty="0" smtClean="0"/>
              <a:t> </a:t>
            </a:r>
            <a:r>
              <a:rPr lang="hu-HU" sz="2000" dirty="0" err="1" smtClean="0"/>
              <a:t>cyber-security</a:t>
            </a:r>
            <a:r>
              <a:rPr lang="hu-HU" sz="2000" dirty="0" smtClean="0"/>
              <a:t>’ 163 </a:t>
            </a:r>
            <a:r>
              <a:rPr lang="hu-HU" sz="2000" dirty="0" err="1" smtClean="0"/>
              <a:t>final</a:t>
            </a:r>
            <a:r>
              <a:rPr lang="hu-HU" sz="2000" dirty="0" smtClean="0"/>
              <a:t>, COM(2011), </a:t>
            </a:r>
            <a:r>
              <a:rPr lang="hu-HU" sz="2000" dirty="0" err="1" smtClean="0"/>
              <a:t>Brussels</a:t>
            </a:r>
            <a:r>
              <a:rPr lang="hu-HU" sz="2000" dirty="0" smtClean="0"/>
              <a:t>, </a:t>
            </a:r>
            <a:r>
              <a:rPr lang="hu-HU" sz="2000" dirty="0" err="1" smtClean="0"/>
              <a:t>2011</a:t>
            </a:r>
            <a:r>
              <a:rPr lang="hu-HU" sz="2000" dirty="0" smtClean="0"/>
              <a:t>. 03. 31.</a:t>
            </a:r>
            <a:r>
              <a:rPr lang="en-US" sz="2000" dirty="0" smtClean="0"/>
              <a:t> *</a:t>
            </a:r>
            <a:endParaRPr lang="hu-HU" sz="2000" dirty="0" smtClean="0"/>
          </a:p>
          <a:p>
            <a:pPr lvl="0"/>
            <a:endParaRPr lang="hu-HU" sz="2000" dirty="0" smtClean="0"/>
          </a:p>
          <a:p>
            <a:r>
              <a:rPr lang="hu-HU" sz="2000" dirty="0" smtClean="0"/>
              <a:t>JOINT COMMUNICATION TO THE EUROPEAN PARLIAMENT, THE COUNCIL, THE EUROPEAN ECONOMIC AND SOCIAL COMMITTEE AND THE COMMITTEE OF THE REGIONS </a:t>
            </a:r>
            <a:r>
              <a:rPr lang="hu-HU" sz="2000" dirty="0" err="1" smtClean="0"/>
              <a:t>Cybersecurity</a:t>
            </a:r>
            <a:r>
              <a:rPr lang="hu-HU" sz="2000" dirty="0" smtClean="0"/>
              <a:t> </a:t>
            </a:r>
            <a:r>
              <a:rPr lang="hu-HU" sz="2000" dirty="0" err="1" smtClean="0"/>
              <a:t>Strategy</a:t>
            </a:r>
            <a:r>
              <a:rPr lang="hu-HU" sz="2000" dirty="0" smtClean="0"/>
              <a:t> of </a:t>
            </a:r>
            <a:r>
              <a:rPr lang="hu-HU" sz="2000" dirty="0" err="1" smtClean="0"/>
              <a:t>the</a:t>
            </a:r>
            <a:r>
              <a:rPr lang="hu-HU" sz="2000" dirty="0" smtClean="0"/>
              <a:t> European Union: An Open, </a:t>
            </a:r>
            <a:r>
              <a:rPr lang="hu-HU" sz="2000" dirty="0" err="1" smtClean="0"/>
              <a:t>Safe</a:t>
            </a:r>
            <a:r>
              <a:rPr lang="hu-HU" sz="2000" dirty="0" smtClean="0"/>
              <a:t> and </a:t>
            </a:r>
            <a:r>
              <a:rPr lang="hu-HU" sz="2000" dirty="0" err="1" smtClean="0"/>
              <a:t>Secure</a:t>
            </a:r>
            <a:r>
              <a:rPr lang="hu-HU" sz="2000" dirty="0" smtClean="0"/>
              <a:t> </a:t>
            </a:r>
            <a:r>
              <a:rPr lang="hu-HU" sz="2000" dirty="0" err="1" smtClean="0"/>
              <a:t>Cyberspace</a:t>
            </a:r>
            <a:r>
              <a:rPr lang="hu-HU" sz="2000" dirty="0" smtClean="0"/>
              <a:t>, </a:t>
            </a:r>
            <a:r>
              <a:rPr lang="hu-HU" sz="2000" dirty="0" err="1" smtClean="0"/>
              <a:t>Brussels</a:t>
            </a:r>
            <a:r>
              <a:rPr lang="hu-HU" sz="2000" dirty="0" smtClean="0"/>
              <a:t>, 2013. 02. 07.</a:t>
            </a:r>
          </a:p>
        </p:txBody>
      </p:sp>
      <p:pic>
        <p:nvPicPr>
          <p:cNvPr id="7" name="Kép 0" descr="agilexpert_with_fullname_sm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16632"/>
            <a:ext cx="1373188" cy="266700"/>
          </a:xfrm>
          <a:prstGeom prst="rect">
            <a:avLst/>
          </a:prstGeom>
          <a:noFill/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07504" y="116632"/>
            <a:ext cx="900438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97100" algn="r"/>
              </a:tabLst>
            </a:pPr>
            <a:r>
              <a:rPr kumimoji="0" lang="hu-HU" sz="1100" b="0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							   </a:t>
            </a:r>
            <a:r>
              <a:rPr kumimoji="0" lang="hu-HU" sz="1100" b="0" i="1" u="none" strike="noStrike" cap="none" normalizeH="0" baseline="0" dirty="0" err="1" smtClean="0">
                <a:ln>
                  <a:noFill/>
                </a:ln>
                <a:solidFill>
                  <a:srgbClr val="1F497D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www.agilexpert.hu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6457890"/>
            <a:ext cx="92525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1" i="0" u="none" strike="noStrike" cap="none" normalizeH="0" baseline="30000" dirty="0" smtClean="0">
                <a:ln>
                  <a:noFill/>
                </a:ln>
                <a:solidFill>
                  <a:srgbClr val="365F91"/>
                </a:solidFill>
                <a:effectLst/>
                <a:latin typeface="Verdana" pitchFamily="34" charset="0"/>
                <a:ea typeface="Verdana" pitchFamily="34" charset="0"/>
                <a:cs typeface="Courier New" pitchFamily="49" charset="0"/>
              </a:rPr>
              <a:t>AgileXpert Szoftverfejlesztő és Tanácsad</a:t>
            </a:r>
            <a:r>
              <a:rPr lang="hu-HU" sz="1200" b="1" baseline="30000" dirty="0">
                <a:solidFill>
                  <a:srgbClr val="365F91"/>
                </a:solidFill>
                <a:latin typeface="Verdana" pitchFamily="34" charset="0"/>
                <a:ea typeface="Verdana" pitchFamily="34" charset="0"/>
                <a:cs typeface="Courier New" pitchFamily="49" charset="0"/>
              </a:rPr>
              <a:t>ó</a:t>
            </a:r>
            <a:r>
              <a:rPr kumimoji="0" lang="hu-HU" sz="1200" b="1" i="0" u="none" strike="noStrike" cap="none" normalizeH="0" baseline="30000" dirty="0" smtClean="0">
                <a:ln>
                  <a:noFill/>
                </a:ln>
                <a:solidFill>
                  <a:srgbClr val="365F91"/>
                </a:solidFill>
                <a:effectLst/>
                <a:latin typeface="Verdana" pitchFamily="34" charset="0"/>
                <a:ea typeface="Verdana" pitchFamily="34" charset="0"/>
                <a:cs typeface="Courier New" pitchFamily="49" charset="0"/>
              </a:rPr>
              <a:t> Kft.                                                                                                                                             </a:t>
            </a:r>
            <a:r>
              <a:rPr kumimoji="0" lang="hu-HU" sz="1200" b="0" i="0" u="none" strike="noStrike" cap="none" normalizeH="0" baseline="30000" dirty="0" smtClean="0">
                <a:ln>
                  <a:noFill/>
                </a:ln>
                <a:solidFill>
                  <a:srgbClr val="365F91"/>
                </a:solidFill>
                <a:effectLst/>
                <a:latin typeface="Verdana" pitchFamily="34" charset="0"/>
                <a:ea typeface="Verdana" pitchFamily="34" charset="0"/>
                <a:cs typeface="Courier New" pitchFamily="49" charset="0"/>
              </a:rPr>
              <a:t>E-mail</a:t>
            </a:r>
            <a:r>
              <a:rPr lang="hu-HU" sz="1200" baseline="30000" dirty="0" smtClean="0">
                <a:solidFill>
                  <a:srgbClr val="365F91"/>
                </a:solidFill>
                <a:latin typeface="Verdana" pitchFamily="34" charset="0"/>
                <a:ea typeface="Verdana" pitchFamily="34" charset="0"/>
                <a:cs typeface="Courier New" pitchFamily="49" charset="0"/>
              </a:rPr>
              <a:t>: </a:t>
            </a:r>
            <a:r>
              <a:rPr lang="hu-HU" sz="1200" baseline="30000" dirty="0" err="1" smtClean="0">
                <a:solidFill>
                  <a:srgbClr val="365F91"/>
                </a:solidFill>
                <a:latin typeface="Verdana" pitchFamily="34" charset="0"/>
                <a:ea typeface="Verdana" pitchFamily="34" charset="0"/>
                <a:cs typeface="Courier New" pitchFamily="49" charset="0"/>
                <a:hlinkClick r:id="rId3"/>
              </a:rPr>
              <a:t>info</a:t>
            </a:r>
            <a:r>
              <a:rPr lang="hu-HU" sz="1200" baseline="30000" dirty="0" smtClean="0">
                <a:solidFill>
                  <a:srgbClr val="365F91"/>
                </a:solidFill>
                <a:latin typeface="Verdana" pitchFamily="34" charset="0"/>
                <a:ea typeface="Verdana" pitchFamily="34" charset="0"/>
                <a:cs typeface="Courier New" pitchFamily="49" charset="0"/>
                <a:hlinkClick r:id="rId3"/>
              </a:rPr>
              <a:t>@</a:t>
            </a:r>
            <a:r>
              <a:rPr lang="hu-HU" sz="1200" baseline="30000" dirty="0" err="1" smtClean="0">
                <a:solidFill>
                  <a:srgbClr val="365F91"/>
                </a:solidFill>
                <a:latin typeface="Verdana" pitchFamily="34" charset="0"/>
                <a:ea typeface="Verdana" pitchFamily="34" charset="0"/>
                <a:cs typeface="Courier New" pitchFamily="49" charset="0"/>
                <a:hlinkClick r:id="rId3"/>
              </a:rPr>
              <a:t>agilexpert.hu</a:t>
            </a:r>
            <a:r>
              <a:rPr lang="hu-HU" sz="1200" baseline="30000" dirty="0" smtClean="0">
                <a:solidFill>
                  <a:srgbClr val="365F91"/>
                </a:solidFill>
                <a:latin typeface="Verdana" pitchFamily="34" charset="0"/>
                <a:ea typeface="Verdana" pitchFamily="34" charset="0"/>
                <a:cs typeface="Courier New" pitchFamily="49" charset="0"/>
              </a:rPr>
              <a:t>        </a:t>
            </a:r>
            <a:endParaRPr lang="hu-HU" sz="1200" baseline="30000" dirty="0">
              <a:solidFill>
                <a:srgbClr val="365F91"/>
              </a:solidFill>
              <a:latin typeface="Verdana" pitchFamily="34" charset="0"/>
              <a:ea typeface="Verdana" pitchFamily="34" charset="0"/>
              <a:cs typeface="Courier New" pitchFamily="49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30000" dirty="0" smtClean="0">
                <a:ln>
                  <a:noFill/>
                </a:ln>
                <a:solidFill>
                  <a:srgbClr val="365F91"/>
                </a:solidFill>
                <a:effectLst/>
                <a:latin typeface="Verdana" pitchFamily="34" charset="0"/>
                <a:ea typeface="Verdana" pitchFamily="34" charset="0"/>
                <a:cs typeface="Courier New" pitchFamily="49" charset="0"/>
              </a:rPr>
              <a:t>1145 Budapest, Bácskai utca 48/a 2/8                                                                                                                                            </a:t>
            </a:r>
            <a:r>
              <a:rPr kumimoji="0" lang="hu-HU" sz="1200" b="0" i="0" u="none" strike="noStrike" cap="none" normalizeH="0" dirty="0" smtClean="0">
                <a:ln>
                  <a:noFill/>
                </a:ln>
                <a:solidFill>
                  <a:srgbClr val="365F91"/>
                </a:solidFill>
                <a:effectLst/>
                <a:latin typeface="Verdana" pitchFamily="34" charset="0"/>
                <a:ea typeface="Verdana" pitchFamily="34" charset="0"/>
                <a:cs typeface="Courier New" pitchFamily="49" charset="0"/>
              </a:rPr>
              <a:t>       </a:t>
            </a:r>
            <a:r>
              <a:rPr kumimoji="0" lang="hu-HU" sz="1200" b="0" i="0" u="none" strike="noStrike" cap="none" normalizeH="0" baseline="30000" dirty="0" smtClean="0">
                <a:ln>
                  <a:noFill/>
                </a:ln>
                <a:solidFill>
                  <a:srgbClr val="365F91"/>
                </a:solidFill>
                <a:effectLst/>
                <a:latin typeface="Verdana" pitchFamily="34" charset="0"/>
                <a:ea typeface="Verdana" pitchFamily="34" charset="0"/>
                <a:cs typeface="Courier New" pitchFamily="49" charset="0"/>
              </a:rPr>
              <a:t>    Telefon: +36 30 370 1634  </a:t>
            </a:r>
            <a:endParaRPr kumimoji="0" lang="hu-H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29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Létfontosságú</a:t>
            </a:r>
            <a:r>
              <a:rPr lang="en-US" dirty="0" smtClean="0"/>
              <a:t> </a:t>
            </a:r>
            <a:r>
              <a:rPr lang="en-US" dirty="0" err="1" smtClean="0"/>
              <a:t>infokommunikációs</a:t>
            </a:r>
            <a:r>
              <a:rPr lang="en-US" dirty="0" smtClean="0"/>
              <a:t> </a:t>
            </a:r>
            <a:r>
              <a:rPr lang="en-US" dirty="0" err="1" smtClean="0"/>
              <a:t>rendszerek</a:t>
            </a:r>
            <a:r>
              <a:rPr lang="en-US" dirty="0" smtClean="0"/>
              <a:t> </a:t>
            </a:r>
            <a:r>
              <a:rPr lang="en-US" dirty="0" err="1" smtClean="0"/>
              <a:t>védelme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3672408"/>
          </a:xfrm>
        </p:spPr>
        <p:txBody>
          <a:bodyPr>
            <a:noAutofit/>
          </a:bodyPr>
          <a:lstStyle/>
          <a:p>
            <a:pPr lvl="0"/>
            <a:r>
              <a:rPr lang="hu-HU" sz="1400" dirty="0"/>
              <a:t>Felkészültség és megelőzés</a:t>
            </a:r>
            <a:endParaRPr lang="hu-HU" sz="1200" dirty="0"/>
          </a:p>
          <a:p>
            <a:pPr lvl="1"/>
            <a:r>
              <a:rPr lang="hu-HU" sz="1200" dirty="0"/>
              <a:t>tagállamok közötti együttműködés megteremtése hálózatbiztonsági reagáló csoportok segítségével (Computer </a:t>
            </a:r>
            <a:r>
              <a:rPr lang="hu-HU" sz="1200" dirty="0" err="1"/>
              <a:t>Emergency</a:t>
            </a:r>
            <a:r>
              <a:rPr lang="hu-HU" sz="1200" dirty="0"/>
              <a:t> </a:t>
            </a:r>
            <a:r>
              <a:rPr lang="hu-HU" sz="1200" dirty="0" err="1"/>
              <a:t>Response</a:t>
            </a:r>
            <a:r>
              <a:rPr lang="hu-HU" sz="1200" dirty="0"/>
              <a:t> Team, röviden CERT);</a:t>
            </a:r>
            <a:endParaRPr lang="hu-HU" sz="1100" dirty="0"/>
          </a:p>
          <a:p>
            <a:pPr lvl="1"/>
            <a:r>
              <a:rPr lang="hu-HU" sz="1200" dirty="0"/>
              <a:t>a közszféra és a magánszféra közötti együttműködés erősítése az infokommunikációs infrastruktúrák ellenálló képességének fokozása érdekében;</a:t>
            </a:r>
            <a:endParaRPr lang="hu-HU" sz="1100" dirty="0"/>
          </a:p>
          <a:p>
            <a:pPr lvl="0"/>
            <a:r>
              <a:rPr lang="en-US" sz="1400" dirty="0" smtClean="0"/>
              <a:t>A</a:t>
            </a:r>
            <a:r>
              <a:rPr lang="hu-HU" sz="1400" dirty="0" smtClean="0"/>
              <a:t>z </a:t>
            </a:r>
            <a:r>
              <a:rPr lang="hu-HU" sz="1400" dirty="0"/>
              <a:t>alapképességek, szolgáltatások és kapcsolódó szabályok meghatározásával a jól működő tagállami CERT-</a:t>
            </a:r>
            <a:r>
              <a:rPr lang="hu-HU" sz="1400" dirty="0" err="1"/>
              <a:t>ek</a:t>
            </a:r>
            <a:r>
              <a:rPr lang="hu-HU" sz="1400" dirty="0"/>
              <a:t> együttesen alkotják az európai információ-megosztási és </a:t>
            </a:r>
            <a:r>
              <a:rPr lang="hu-HU" sz="1400" dirty="0" smtClean="0"/>
              <a:t>figyelmez</a:t>
            </a:r>
            <a:r>
              <a:rPr lang="en-US" sz="1400" dirty="0" smtClean="0"/>
              <a:t>t</a:t>
            </a:r>
            <a:r>
              <a:rPr lang="hu-HU" sz="1400" dirty="0" err="1" smtClean="0"/>
              <a:t>ető</a:t>
            </a:r>
            <a:r>
              <a:rPr lang="hu-HU" sz="1400" dirty="0" smtClean="0"/>
              <a:t> </a:t>
            </a:r>
            <a:r>
              <a:rPr lang="hu-HU" sz="1400" dirty="0"/>
              <a:t>rendszer (European </a:t>
            </a:r>
            <a:r>
              <a:rPr lang="hu-HU" sz="1400" dirty="0" err="1"/>
              <a:t>Information</a:t>
            </a:r>
            <a:r>
              <a:rPr lang="hu-HU" sz="1400" dirty="0"/>
              <a:t> </a:t>
            </a:r>
            <a:r>
              <a:rPr lang="hu-HU" sz="1400" dirty="0" err="1"/>
              <a:t>Sharing</a:t>
            </a:r>
            <a:r>
              <a:rPr lang="hu-HU" sz="1400" dirty="0"/>
              <a:t> and </a:t>
            </a:r>
            <a:r>
              <a:rPr lang="hu-HU" sz="1400" dirty="0" err="1"/>
              <a:t>Alert</a:t>
            </a:r>
            <a:r>
              <a:rPr lang="hu-HU" sz="1400" dirty="0"/>
              <a:t> System, röviden EISAS) gerincét;</a:t>
            </a:r>
            <a:endParaRPr lang="hu-HU" sz="1200" dirty="0"/>
          </a:p>
          <a:p>
            <a:pPr lvl="0"/>
            <a:r>
              <a:rPr lang="hu-HU" sz="1400" dirty="0"/>
              <a:t>Észlelés és reagálás</a:t>
            </a:r>
            <a:endParaRPr lang="hu-HU" sz="1200" dirty="0"/>
          </a:p>
          <a:p>
            <a:pPr lvl="1"/>
            <a:r>
              <a:rPr lang="hu-HU" sz="1200" dirty="0"/>
              <a:t>az EISAS rendszer alapvető működésének megvalósítását tűzték ki célul 2013-ig a tagállami CERT-</a:t>
            </a:r>
            <a:r>
              <a:rPr lang="hu-HU" sz="1200" dirty="0" err="1"/>
              <a:t>ekre</a:t>
            </a:r>
            <a:r>
              <a:rPr lang="hu-HU" sz="1200" dirty="0"/>
              <a:t> alapozva, a személyes adatok védelmét határozták meg az egyik célterületnek;</a:t>
            </a:r>
            <a:endParaRPr lang="hu-HU" sz="1100" dirty="0"/>
          </a:p>
          <a:p>
            <a:pPr lvl="0"/>
            <a:r>
              <a:rPr lang="hu-HU" sz="1400" dirty="0"/>
              <a:t>Enyhítés és helyreállítás</a:t>
            </a:r>
            <a:endParaRPr lang="hu-HU" sz="1200" dirty="0"/>
          </a:p>
          <a:p>
            <a:pPr lvl="1"/>
            <a:r>
              <a:rPr lang="hu-HU" sz="1200" dirty="0"/>
              <a:t>az ENISA által szervezett nagyszabású hálózati incidensekre történő reagálás és helyreállítás témakörében szervezett gyakorlatok; tagállami szintű iránymutatás;</a:t>
            </a:r>
            <a:endParaRPr lang="hu-HU" sz="1100" dirty="0"/>
          </a:p>
          <a:p>
            <a:pPr lvl="1"/>
            <a:r>
              <a:rPr lang="hu-HU" sz="1200" dirty="0"/>
              <a:t>nagyszabású hálózati incidensekre történő felkészülés páneurópai gyakorlatok segítségével;</a:t>
            </a:r>
            <a:endParaRPr lang="hu-HU" sz="1100" dirty="0"/>
          </a:p>
          <a:p>
            <a:pPr lvl="0"/>
            <a:r>
              <a:rPr lang="hu-HU" sz="1400" dirty="0"/>
              <a:t>Nemzetközi együttműködés – az európai alapelvek egyeztetése a különböző nemzetközi szervezetekkel G8, OECD, NATO és partnerekkel, többek között az Egyesült Államokkal; hosszú távon egy nemzetközi keretrendszer kialakítása az ellenálló és biztonságos Internet érdekében;</a:t>
            </a:r>
            <a:endParaRPr lang="hu-HU" sz="1200" dirty="0"/>
          </a:p>
          <a:p>
            <a:pPr lvl="0"/>
            <a:r>
              <a:rPr lang="hu-HU" sz="1400" dirty="0"/>
              <a:t>Infokommunikációs szektorra vonatkozó ECI követelmények meghatározása – a tagállamok által meghatározott infokommunikációs szektorra vonatkozó kritérium célterülete a hagyományos- és mobil telefonhálózat, valamint az Internet szolgáltatás volt;</a:t>
            </a:r>
            <a:endParaRPr lang="hu-HU" sz="1200" dirty="0"/>
          </a:p>
        </p:txBody>
      </p:sp>
      <p:pic>
        <p:nvPicPr>
          <p:cNvPr id="7" name="Kép 0" descr="agilexpert_with_fullname_sm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16632"/>
            <a:ext cx="1373188" cy="266700"/>
          </a:xfrm>
          <a:prstGeom prst="rect">
            <a:avLst/>
          </a:prstGeom>
          <a:noFill/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07504" y="116632"/>
            <a:ext cx="900438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97100" algn="r"/>
              </a:tabLst>
            </a:pPr>
            <a:r>
              <a:rPr kumimoji="0" lang="hu-HU" sz="1100" b="0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							   </a:t>
            </a:r>
            <a:r>
              <a:rPr kumimoji="0" lang="hu-HU" sz="1100" b="0" i="1" u="none" strike="noStrike" cap="none" normalizeH="0" baseline="0" dirty="0" err="1" smtClean="0">
                <a:ln>
                  <a:noFill/>
                </a:ln>
                <a:solidFill>
                  <a:srgbClr val="1F497D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www.agilexpert.hu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6457890"/>
            <a:ext cx="92525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1" i="0" u="none" strike="noStrike" cap="none" normalizeH="0" baseline="30000" dirty="0" smtClean="0">
                <a:ln>
                  <a:noFill/>
                </a:ln>
                <a:solidFill>
                  <a:srgbClr val="365F91"/>
                </a:solidFill>
                <a:effectLst/>
                <a:latin typeface="Verdana" pitchFamily="34" charset="0"/>
                <a:ea typeface="Verdana" pitchFamily="34" charset="0"/>
                <a:cs typeface="Courier New" pitchFamily="49" charset="0"/>
              </a:rPr>
              <a:t>AgileXpert Szoftverfejlesztő és Tanácsad</a:t>
            </a:r>
            <a:r>
              <a:rPr lang="hu-HU" sz="1200" b="1" baseline="30000" dirty="0">
                <a:solidFill>
                  <a:srgbClr val="365F91"/>
                </a:solidFill>
                <a:latin typeface="Verdana" pitchFamily="34" charset="0"/>
                <a:ea typeface="Verdana" pitchFamily="34" charset="0"/>
                <a:cs typeface="Courier New" pitchFamily="49" charset="0"/>
              </a:rPr>
              <a:t>ó</a:t>
            </a:r>
            <a:r>
              <a:rPr kumimoji="0" lang="hu-HU" sz="1200" b="1" i="0" u="none" strike="noStrike" cap="none" normalizeH="0" baseline="30000" dirty="0" smtClean="0">
                <a:ln>
                  <a:noFill/>
                </a:ln>
                <a:solidFill>
                  <a:srgbClr val="365F91"/>
                </a:solidFill>
                <a:effectLst/>
                <a:latin typeface="Verdana" pitchFamily="34" charset="0"/>
                <a:ea typeface="Verdana" pitchFamily="34" charset="0"/>
                <a:cs typeface="Courier New" pitchFamily="49" charset="0"/>
              </a:rPr>
              <a:t> Kft.                                                                                                                                             </a:t>
            </a:r>
            <a:r>
              <a:rPr kumimoji="0" lang="hu-HU" sz="1200" b="0" i="0" u="none" strike="noStrike" cap="none" normalizeH="0" baseline="30000" dirty="0" smtClean="0">
                <a:ln>
                  <a:noFill/>
                </a:ln>
                <a:solidFill>
                  <a:srgbClr val="365F91"/>
                </a:solidFill>
                <a:effectLst/>
                <a:latin typeface="Verdana" pitchFamily="34" charset="0"/>
                <a:ea typeface="Verdana" pitchFamily="34" charset="0"/>
                <a:cs typeface="Courier New" pitchFamily="49" charset="0"/>
              </a:rPr>
              <a:t>E-mail</a:t>
            </a:r>
            <a:r>
              <a:rPr lang="hu-HU" sz="1200" baseline="30000" dirty="0" smtClean="0">
                <a:solidFill>
                  <a:srgbClr val="365F91"/>
                </a:solidFill>
                <a:latin typeface="Verdana" pitchFamily="34" charset="0"/>
                <a:ea typeface="Verdana" pitchFamily="34" charset="0"/>
                <a:cs typeface="Courier New" pitchFamily="49" charset="0"/>
              </a:rPr>
              <a:t>: </a:t>
            </a:r>
            <a:r>
              <a:rPr lang="hu-HU" sz="1200" baseline="30000" dirty="0" err="1" smtClean="0">
                <a:solidFill>
                  <a:srgbClr val="365F91"/>
                </a:solidFill>
                <a:latin typeface="Verdana" pitchFamily="34" charset="0"/>
                <a:ea typeface="Verdana" pitchFamily="34" charset="0"/>
                <a:cs typeface="Courier New" pitchFamily="49" charset="0"/>
                <a:hlinkClick r:id="rId3"/>
              </a:rPr>
              <a:t>info</a:t>
            </a:r>
            <a:r>
              <a:rPr lang="hu-HU" sz="1200" baseline="30000" dirty="0" smtClean="0">
                <a:solidFill>
                  <a:srgbClr val="365F91"/>
                </a:solidFill>
                <a:latin typeface="Verdana" pitchFamily="34" charset="0"/>
                <a:ea typeface="Verdana" pitchFamily="34" charset="0"/>
                <a:cs typeface="Courier New" pitchFamily="49" charset="0"/>
                <a:hlinkClick r:id="rId3"/>
              </a:rPr>
              <a:t>@</a:t>
            </a:r>
            <a:r>
              <a:rPr lang="hu-HU" sz="1200" baseline="30000" dirty="0" err="1" smtClean="0">
                <a:solidFill>
                  <a:srgbClr val="365F91"/>
                </a:solidFill>
                <a:latin typeface="Verdana" pitchFamily="34" charset="0"/>
                <a:ea typeface="Verdana" pitchFamily="34" charset="0"/>
                <a:cs typeface="Courier New" pitchFamily="49" charset="0"/>
                <a:hlinkClick r:id="rId3"/>
              </a:rPr>
              <a:t>agilexpert.hu</a:t>
            </a:r>
            <a:r>
              <a:rPr lang="hu-HU" sz="1200" baseline="30000" dirty="0" smtClean="0">
                <a:solidFill>
                  <a:srgbClr val="365F91"/>
                </a:solidFill>
                <a:latin typeface="Verdana" pitchFamily="34" charset="0"/>
                <a:ea typeface="Verdana" pitchFamily="34" charset="0"/>
                <a:cs typeface="Courier New" pitchFamily="49" charset="0"/>
              </a:rPr>
              <a:t>        </a:t>
            </a:r>
            <a:endParaRPr lang="hu-HU" sz="1200" baseline="30000" dirty="0">
              <a:solidFill>
                <a:srgbClr val="365F91"/>
              </a:solidFill>
              <a:latin typeface="Verdana" pitchFamily="34" charset="0"/>
              <a:ea typeface="Verdana" pitchFamily="34" charset="0"/>
              <a:cs typeface="Courier New" pitchFamily="49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30000" dirty="0" smtClean="0">
                <a:ln>
                  <a:noFill/>
                </a:ln>
                <a:solidFill>
                  <a:srgbClr val="365F91"/>
                </a:solidFill>
                <a:effectLst/>
                <a:latin typeface="Verdana" pitchFamily="34" charset="0"/>
                <a:ea typeface="Verdana" pitchFamily="34" charset="0"/>
                <a:cs typeface="Courier New" pitchFamily="49" charset="0"/>
              </a:rPr>
              <a:t>1145 Budapest, Bácskai utca 48/a 2/8                                                                                                                                            </a:t>
            </a:r>
            <a:r>
              <a:rPr kumimoji="0" lang="hu-HU" sz="1200" b="0" i="0" u="none" strike="noStrike" cap="none" normalizeH="0" dirty="0" smtClean="0">
                <a:ln>
                  <a:noFill/>
                </a:ln>
                <a:solidFill>
                  <a:srgbClr val="365F91"/>
                </a:solidFill>
                <a:effectLst/>
                <a:latin typeface="Verdana" pitchFamily="34" charset="0"/>
                <a:ea typeface="Verdana" pitchFamily="34" charset="0"/>
                <a:cs typeface="Courier New" pitchFamily="49" charset="0"/>
              </a:rPr>
              <a:t>       </a:t>
            </a:r>
            <a:r>
              <a:rPr kumimoji="0" lang="hu-HU" sz="1200" b="0" i="0" u="none" strike="noStrike" cap="none" normalizeH="0" baseline="30000" dirty="0" smtClean="0">
                <a:ln>
                  <a:noFill/>
                </a:ln>
                <a:solidFill>
                  <a:srgbClr val="365F91"/>
                </a:solidFill>
                <a:effectLst/>
                <a:latin typeface="Verdana" pitchFamily="34" charset="0"/>
                <a:ea typeface="Verdana" pitchFamily="34" charset="0"/>
                <a:cs typeface="Courier New" pitchFamily="49" charset="0"/>
              </a:rPr>
              <a:t>    Telefon: +36 30 370 1634  </a:t>
            </a:r>
            <a:endParaRPr kumimoji="0" lang="hu-H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44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hu-HU" dirty="0" smtClean="0"/>
              <a:t>Hazai szabályozás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4608512"/>
          </a:xfrm>
        </p:spPr>
        <p:txBody>
          <a:bodyPr>
            <a:noAutofit/>
          </a:bodyPr>
          <a:lstStyle/>
          <a:p>
            <a:r>
              <a:rPr lang="hu-HU" sz="2000" dirty="0" smtClean="0"/>
              <a:t>1139/2013. (III. 21.) Korm. határozat Magyarország Nemzeti Kiberbiztonsági Stratégiájáról </a:t>
            </a:r>
          </a:p>
          <a:p>
            <a:pPr lvl="0"/>
            <a:r>
              <a:rPr lang="hu-HU" sz="2000" dirty="0" smtClean="0"/>
              <a:t>2012. évi CLXVI. törvény a létfontosságú rendszerek és létesítmények azonosításáról, kijelöléséről és védelméről</a:t>
            </a:r>
          </a:p>
          <a:p>
            <a:pPr lvl="0"/>
            <a:r>
              <a:rPr lang="hu-HU" sz="2000" dirty="0" smtClean="0"/>
              <a:t>65/2013. (III. 8.) Korm. rendelet a létfontosságú rendszerek és létesítmények azonosításáról, kijelöléséről és védelméről szóló 2012. évi CLXVI. törvény végrehajtásáról</a:t>
            </a:r>
          </a:p>
          <a:p>
            <a:pPr lvl="0"/>
            <a:r>
              <a:rPr lang="hu-HU" sz="2000" dirty="0" smtClean="0"/>
              <a:t>2013. évi L. törvény az állami és önkormányzati szervek elektronikus információbiztonságáról</a:t>
            </a:r>
            <a:r>
              <a:rPr lang="en-US" sz="2000" dirty="0" smtClean="0"/>
              <a:t> *</a:t>
            </a:r>
            <a:endParaRPr lang="hu-HU" sz="2000" dirty="0" smtClean="0"/>
          </a:p>
          <a:p>
            <a:pPr lvl="0"/>
            <a:r>
              <a:rPr lang="hu-HU" sz="2000" dirty="0" smtClean="0"/>
              <a:t>185/2015. (VII. 13.) Korm. rendelet a kormányzati eseménykezelő központ és az eseménykezelő központok feladat- és hatásköréről, valamint a biztonsági események kezelésének, a biztonsági események műszaki vizsgálatának és a sérülékenységvizsgálat lefolytatásának szabályairól</a:t>
            </a:r>
          </a:p>
        </p:txBody>
      </p:sp>
      <p:pic>
        <p:nvPicPr>
          <p:cNvPr id="7" name="Kép 0" descr="agilexpert_with_fullname_sm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16632"/>
            <a:ext cx="1373188" cy="266700"/>
          </a:xfrm>
          <a:prstGeom prst="rect">
            <a:avLst/>
          </a:prstGeom>
          <a:noFill/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07504" y="116632"/>
            <a:ext cx="900438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97100" algn="r"/>
              </a:tabLst>
            </a:pPr>
            <a:r>
              <a:rPr kumimoji="0" lang="hu-HU" sz="1100" b="0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							   </a:t>
            </a:r>
            <a:r>
              <a:rPr kumimoji="0" lang="hu-HU" sz="1100" b="0" i="1" u="none" strike="noStrike" cap="none" normalizeH="0" baseline="0" dirty="0" err="1" smtClean="0">
                <a:ln>
                  <a:noFill/>
                </a:ln>
                <a:solidFill>
                  <a:srgbClr val="1F497D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www.agilexpert.hu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6457890"/>
            <a:ext cx="92525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1" i="0" u="none" strike="noStrike" cap="none" normalizeH="0" baseline="30000" dirty="0" smtClean="0">
                <a:ln>
                  <a:noFill/>
                </a:ln>
                <a:solidFill>
                  <a:srgbClr val="365F91"/>
                </a:solidFill>
                <a:effectLst/>
                <a:latin typeface="Verdana" pitchFamily="34" charset="0"/>
                <a:ea typeface="Verdana" pitchFamily="34" charset="0"/>
                <a:cs typeface="Courier New" pitchFamily="49" charset="0"/>
              </a:rPr>
              <a:t>AgileXpert Szoftverfejlesztő és Tanácsad</a:t>
            </a:r>
            <a:r>
              <a:rPr lang="hu-HU" sz="1200" b="1" baseline="30000" dirty="0">
                <a:solidFill>
                  <a:srgbClr val="365F91"/>
                </a:solidFill>
                <a:latin typeface="Verdana" pitchFamily="34" charset="0"/>
                <a:ea typeface="Verdana" pitchFamily="34" charset="0"/>
                <a:cs typeface="Courier New" pitchFamily="49" charset="0"/>
              </a:rPr>
              <a:t>ó</a:t>
            </a:r>
            <a:r>
              <a:rPr kumimoji="0" lang="hu-HU" sz="1200" b="1" i="0" u="none" strike="noStrike" cap="none" normalizeH="0" baseline="30000" dirty="0" smtClean="0">
                <a:ln>
                  <a:noFill/>
                </a:ln>
                <a:solidFill>
                  <a:srgbClr val="365F91"/>
                </a:solidFill>
                <a:effectLst/>
                <a:latin typeface="Verdana" pitchFamily="34" charset="0"/>
                <a:ea typeface="Verdana" pitchFamily="34" charset="0"/>
                <a:cs typeface="Courier New" pitchFamily="49" charset="0"/>
              </a:rPr>
              <a:t> Kft.                                                                                                                                             </a:t>
            </a:r>
            <a:r>
              <a:rPr kumimoji="0" lang="hu-HU" sz="1200" b="0" i="0" u="none" strike="noStrike" cap="none" normalizeH="0" baseline="30000" dirty="0" smtClean="0">
                <a:ln>
                  <a:noFill/>
                </a:ln>
                <a:solidFill>
                  <a:srgbClr val="365F91"/>
                </a:solidFill>
                <a:effectLst/>
                <a:latin typeface="Verdana" pitchFamily="34" charset="0"/>
                <a:ea typeface="Verdana" pitchFamily="34" charset="0"/>
                <a:cs typeface="Courier New" pitchFamily="49" charset="0"/>
              </a:rPr>
              <a:t>E-mail</a:t>
            </a:r>
            <a:r>
              <a:rPr lang="hu-HU" sz="1200" baseline="30000" dirty="0" smtClean="0">
                <a:solidFill>
                  <a:srgbClr val="365F91"/>
                </a:solidFill>
                <a:latin typeface="Verdana" pitchFamily="34" charset="0"/>
                <a:ea typeface="Verdana" pitchFamily="34" charset="0"/>
                <a:cs typeface="Courier New" pitchFamily="49" charset="0"/>
              </a:rPr>
              <a:t>: </a:t>
            </a:r>
            <a:r>
              <a:rPr lang="hu-HU" sz="1200" baseline="30000" dirty="0" err="1" smtClean="0">
                <a:solidFill>
                  <a:srgbClr val="365F91"/>
                </a:solidFill>
                <a:latin typeface="Verdana" pitchFamily="34" charset="0"/>
                <a:ea typeface="Verdana" pitchFamily="34" charset="0"/>
                <a:cs typeface="Courier New" pitchFamily="49" charset="0"/>
                <a:hlinkClick r:id="rId3"/>
              </a:rPr>
              <a:t>info</a:t>
            </a:r>
            <a:r>
              <a:rPr lang="hu-HU" sz="1200" baseline="30000" dirty="0" smtClean="0">
                <a:solidFill>
                  <a:srgbClr val="365F91"/>
                </a:solidFill>
                <a:latin typeface="Verdana" pitchFamily="34" charset="0"/>
                <a:ea typeface="Verdana" pitchFamily="34" charset="0"/>
                <a:cs typeface="Courier New" pitchFamily="49" charset="0"/>
                <a:hlinkClick r:id="rId3"/>
              </a:rPr>
              <a:t>@</a:t>
            </a:r>
            <a:r>
              <a:rPr lang="hu-HU" sz="1200" baseline="30000" dirty="0" err="1" smtClean="0">
                <a:solidFill>
                  <a:srgbClr val="365F91"/>
                </a:solidFill>
                <a:latin typeface="Verdana" pitchFamily="34" charset="0"/>
                <a:ea typeface="Verdana" pitchFamily="34" charset="0"/>
                <a:cs typeface="Courier New" pitchFamily="49" charset="0"/>
                <a:hlinkClick r:id="rId3"/>
              </a:rPr>
              <a:t>agilexpert.hu</a:t>
            </a:r>
            <a:r>
              <a:rPr lang="hu-HU" sz="1200" baseline="30000" dirty="0" smtClean="0">
                <a:solidFill>
                  <a:srgbClr val="365F91"/>
                </a:solidFill>
                <a:latin typeface="Verdana" pitchFamily="34" charset="0"/>
                <a:ea typeface="Verdana" pitchFamily="34" charset="0"/>
                <a:cs typeface="Courier New" pitchFamily="49" charset="0"/>
              </a:rPr>
              <a:t>        </a:t>
            </a:r>
            <a:endParaRPr lang="hu-HU" sz="1200" baseline="30000" dirty="0">
              <a:solidFill>
                <a:srgbClr val="365F91"/>
              </a:solidFill>
              <a:latin typeface="Verdana" pitchFamily="34" charset="0"/>
              <a:ea typeface="Verdana" pitchFamily="34" charset="0"/>
              <a:cs typeface="Courier New" pitchFamily="49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30000" dirty="0" smtClean="0">
                <a:ln>
                  <a:noFill/>
                </a:ln>
                <a:solidFill>
                  <a:srgbClr val="365F91"/>
                </a:solidFill>
                <a:effectLst/>
                <a:latin typeface="Verdana" pitchFamily="34" charset="0"/>
                <a:ea typeface="Verdana" pitchFamily="34" charset="0"/>
                <a:cs typeface="Courier New" pitchFamily="49" charset="0"/>
              </a:rPr>
              <a:t>1145 Budapest, Bácskai utca 48/a 2/8                                                                                                                                            </a:t>
            </a:r>
            <a:r>
              <a:rPr kumimoji="0" lang="hu-HU" sz="1200" b="0" i="0" u="none" strike="noStrike" cap="none" normalizeH="0" dirty="0" smtClean="0">
                <a:ln>
                  <a:noFill/>
                </a:ln>
                <a:solidFill>
                  <a:srgbClr val="365F91"/>
                </a:solidFill>
                <a:effectLst/>
                <a:latin typeface="Verdana" pitchFamily="34" charset="0"/>
                <a:ea typeface="Verdana" pitchFamily="34" charset="0"/>
                <a:cs typeface="Courier New" pitchFamily="49" charset="0"/>
              </a:rPr>
              <a:t>       </a:t>
            </a:r>
            <a:r>
              <a:rPr kumimoji="0" lang="hu-HU" sz="1200" b="0" i="0" u="none" strike="noStrike" cap="none" normalizeH="0" baseline="30000" dirty="0" smtClean="0">
                <a:ln>
                  <a:noFill/>
                </a:ln>
                <a:solidFill>
                  <a:srgbClr val="365F91"/>
                </a:solidFill>
                <a:effectLst/>
                <a:latin typeface="Verdana" pitchFamily="34" charset="0"/>
                <a:ea typeface="Verdana" pitchFamily="34" charset="0"/>
                <a:cs typeface="Courier New" pitchFamily="49" charset="0"/>
              </a:rPr>
              <a:t>    Telefon: +36 30 370 1634  </a:t>
            </a:r>
            <a:endParaRPr kumimoji="0" lang="hu-H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29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hu-HU" dirty="0" smtClean="0"/>
              <a:t>Információbiztonsági definíciók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4608512"/>
          </a:xfrm>
        </p:spPr>
        <p:txBody>
          <a:bodyPr>
            <a:noAutofit/>
          </a:bodyPr>
          <a:lstStyle/>
          <a:p>
            <a:pPr lvl="0"/>
            <a:r>
              <a:rPr lang="hu-HU" sz="2000" dirty="0"/>
              <a:t>kiberbiztonság: „</a:t>
            </a:r>
            <a:r>
              <a:rPr lang="hu-HU" sz="2000" i="1" dirty="0"/>
              <a:t>a kibertérben létező kockázatok kezelésére alkalmazható politikai, jogi, gazdasági, oktatási és tudatosságnövelő, valamint technikai eszközök folyamatos és tervszerű alkalmazása, amelyek a kibertérben létező kockázatok elfogadható szintjét biztosítva a kiberteret megbízható környezetté alakítják a társadalmi és gazdasági folyamatok zavartalan működéséhez és működtetéséhez”</a:t>
            </a:r>
            <a:r>
              <a:rPr lang="hu-HU" sz="2000" dirty="0"/>
              <a:t> </a:t>
            </a:r>
            <a:endParaRPr lang="en-US" sz="2000" dirty="0" smtClean="0"/>
          </a:p>
          <a:p>
            <a:pPr lvl="0"/>
            <a:endParaRPr lang="en-US" sz="2000" dirty="0" smtClean="0"/>
          </a:p>
          <a:p>
            <a:pPr lvl="0"/>
            <a:r>
              <a:rPr lang="hu-HU" sz="2000" dirty="0" smtClean="0"/>
              <a:t>kibervédelem</a:t>
            </a:r>
            <a:r>
              <a:rPr lang="hu-HU" sz="2000" dirty="0"/>
              <a:t>: </a:t>
            </a:r>
            <a:r>
              <a:rPr lang="hu-HU" sz="2000" i="1" dirty="0"/>
              <a:t>„a kibertérből jelentkező fenyegetések elleni védelem, ideértve a saját kibertér képességek megőrzését</a:t>
            </a:r>
            <a:r>
              <a:rPr lang="hu-HU" sz="2000" i="1" dirty="0" smtClean="0"/>
              <a:t>”</a:t>
            </a:r>
            <a:endParaRPr lang="en-US" sz="2000" i="1" dirty="0" smtClean="0"/>
          </a:p>
          <a:p>
            <a:pPr lvl="0"/>
            <a:endParaRPr lang="hu-HU" sz="2000" dirty="0"/>
          </a:p>
          <a:p>
            <a:pPr lvl="0"/>
            <a:r>
              <a:rPr lang="hu-HU" sz="2000" dirty="0">
                <a:solidFill>
                  <a:srgbClr val="C00000"/>
                </a:solidFill>
              </a:rPr>
              <a:t>logikai védelem: „</a:t>
            </a:r>
            <a:r>
              <a:rPr lang="hu-HU" sz="2000" i="1" dirty="0">
                <a:solidFill>
                  <a:srgbClr val="C00000"/>
                </a:solidFill>
              </a:rPr>
              <a:t>az elektronikus információs rendszerben információtechnológiai eszközökkel és eljárásokkal (programokkal, protokollokkal) kialakított védelem</a:t>
            </a:r>
            <a:r>
              <a:rPr lang="hu-HU" sz="2000" i="1" dirty="0" smtClean="0">
                <a:solidFill>
                  <a:srgbClr val="C00000"/>
                </a:solidFill>
              </a:rPr>
              <a:t>;”</a:t>
            </a:r>
            <a:endParaRPr lang="en-US" sz="2000" i="1" dirty="0" smtClean="0">
              <a:solidFill>
                <a:srgbClr val="C00000"/>
              </a:solidFill>
            </a:endParaRPr>
          </a:p>
          <a:p>
            <a:pPr lvl="0"/>
            <a:endParaRPr lang="hu-HU" sz="2000" dirty="0"/>
          </a:p>
          <a:p>
            <a:pPr lvl="0"/>
            <a:r>
              <a:rPr lang="hu-HU" sz="2000" dirty="0"/>
              <a:t>sérülékenységvizsgálat: „</a:t>
            </a:r>
            <a:r>
              <a:rPr lang="hu-HU" sz="2000" i="1" dirty="0"/>
              <a:t>az elektronikus információs rendszerek gyenge pontjainak (biztonsági rések) és az ezeken keresztül fenyegető biztonsági események feltárása</a:t>
            </a:r>
            <a:r>
              <a:rPr lang="hu-HU" sz="2000" i="1" dirty="0" smtClean="0"/>
              <a:t>;”</a:t>
            </a:r>
            <a:endParaRPr lang="hu-HU" sz="2000" dirty="0"/>
          </a:p>
        </p:txBody>
      </p:sp>
      <p:pic>
        <p:nvPicPr>
          <p:cNvPr id="7" name="Kép 0" descr="agilexpert_with_fullname_sm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16632"/>
            <a:ext cx="1373188" cy="266700"/>
          </a:xfrm>
          <a:prstGeom prst="rect">
            <a:avLst/>
          </a:prstGeom>
          <a:noFill/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07504" y="116632"/>
            <a:ext cx="900438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97100" algn="r"/>
              </a:tabLst>
            </a:pPr>
            <a:r>
              <a:rPr kumimoji="0" lang="hu-HU" sz="1100" b="0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							   </a:t>
            </a:r>
            <a:r>
              <a:rPr kumimoji="0" lang="hu-HU" sz="1100" b="0" i="1" u="none" strike="noStrike" cap="none" normalizeH="0" baseline="0" dirty="0" err="1" smtClean="0">
                <a:ln>
                  <a:noFill/>
                </a:ln>
                <a:solidFill>
                  <a:srgbClr val="1F497D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www.agilexpert.hu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6457890"/>
            <a:ext cx="92525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1" i="0" u="none" strike="noStrike" cap="none" normalizeH="0" baseline="30000" dirty="0" smtClean="0">
                <a:ln>
                  <a:noFill/>
                </a:ln>
                <a:solidFill>
                  <a:srgbClr val="365F91"/>
                </a:solidFill>
                <a:effectLst/>
                <a:latin typeface="Verdana" pitchFamily="34" charset="0"/>
                <a:ea typeface="Verdana" pitchFamily="34" charset="0"/>
                <a:cs typeface="Courier New" pitchFamily="49" charset="0"/>
              </a:rPr>
              <a:t>AgileXpert Szoftverfejlesztő és Tanácsad</a:t>
            </a:r>
            <a:r>
              <a:rPr lang="hu-HU" sz="1200" b="1" baseline="30000" dirty="0">
                <a:solidFill>
                  <a:srgbClr val="365F91"/>
                </a:solidFill>
                <a:latin typeface="Verdana" pitchFamily="34" charset="0"/>
                <a:ea typeface="Verdana" pitchFamily="34" charset="0"/>
                <a:cs typeface="Courier New" pitchFamily="49" charset="0"/>
              </a:rPr>
              <a:t>ó</a:t>
            </a:r>
            <a:r>
              <a:rPr kumimoji="0" lang="hu-HU" sz="1200" b="1" i="0" u="none" strike="noStrike" cap="none" normalizeH="0" baseline="30000" dirty="0" smtClean="0">
                <a:ln>
                  <a:noFill/>
                </a:ln>
                <a:solidFill>
                  <a:srgbClr val="365F91"/>
                </a:solidFill>
                <a:effectLst/>
                <a:latin typeface="Verdana" pitchFamily="34" charset="0"/>
                <a:ea typeface="Verdana" pitchFamily="34" charset="0"/>
                <a:cs typeface="Courier New" pitchFamily="49" charset="0"/>
              </a:rPr>
              <a:t> Kft.                                                                                                                                             </a:t>
            </a:r>
            <a:r>
              <a:rPr kumimoji="0" lang="hu-HU" sz="1200" b="0" i="0" u="none" strike="noStrike" cap="none" normalizeH="0" baseline="30000" dirty="0" smtClean="0">
                <a:ln>
                  <a:noFill/>
                </a:ln>
                <a:solidFill>
                  <a:srgbClr val="365F91"/>
                </a:solidFill>
                <a:effectLst/>
                <a:latin typeface="Verdana" pitchFamily="34" charset="0"/>
                <a:ea typeface="Verdana" pitchFamily="34" charset="0"/>
                <a:cs typeface="Courier New" pitchFamily="49" charset="0"/>
              </a:rPr>
              <a:t>E-mail</a:t>
            </a:r>
            <a:r>
              <a:rPr lang="hu-HU" sz="1200" baseline="30000" dirty="0" smtClean="0">
                <a:solidFill>
                  <a:srgbClr val="365F91"/>
                </a:solidFill>
                <a:latin typeface="Verdana" pitchFamily="34" charset="0"/>
                <a:ea typeface="Verdana" pitchFamily="34" charset="0"/>
                <a:cs typeface="Courier New" pitchFamily="49" charset="0"/>
              </a:rPr>
              <a:t>: </a:t>
            </a:r>
            <a:r>
              <a:rPr lang="hu-HU" sz="1200" baseline="30000" dirty="0" err="1" smtClean="0">
                <a:solidFill>
                  <a:srgbClr val="365F91"/>
                </a:solidFill>
                <a:latin typeface="Verdana" pitchFamily="34" charset="0"/>
                <a:ea typeface="Verdana" pitchFamily="34" charset="0"/>
                <a:cs typeface="Courier New" pitchFamily="49" charset="0"/>
                <a:hlinkClick r:id="rId3"/>
              </a:rPr>
              <a:t>info</a:t>
            </a:r>
            <a:r>
              <a:rPr lang="hu-HU" sz="1200" baseline="30000" dirty="0" smtClean="0">
                <a:solidFill>
                  <a:srgbClr val="365F91"/>
                </a:solidFill>
                <a:latin typeface="Verdana" pitchFamily="34" charset="0"/>
                <a:ea typeface="Verdana" pitchFamily="34" charset="0"/>
                <a:cs typeface="Courier New" pitchFamily="49" charset="0"/>
                <a:hlinkClick r:id="rId3"/>
              </a:rPr>
              <a:t>@</a:t>
            </a:r>
            <a:r>
              <a:rPr lang="hu-HU" sz="1200" baseline="30000" dirty="0" err="1" smtClean="0">
                <a:solidFill>
                  <a:srgbClr val="365F91"/>
                </a:solidFill>
                <a:latin typeface="Verdana" pitchFamily="34" charset="0"/>
                <a:ea typeface="Verdana" pitchFamily="34" charset="0"/>
                <a:cs typeface="Courier New" pitchFamily="49" charset="0"/>
                <a:hlinkClick r:id="rId3"/>
              </a:rPr>
              <a:t>agilexpert.hu</a:t>
            </a:r>
            <a:r>
              <a:rPr lang="hu-HU" sz="1200" baseline="30000" dirty="0" smtClean="0">
                <a:solidFill>
                  <a:srgbClr val="365F91"/>
                </a:solidFill>
                <a:latin typeface="Verdana" pitchFamily="34" charset="0"/>
                <a:ea typeface="Verdana" pitchFamily="34" charset="0"/>
                <a:cs typeface="Courier New" pitchFamily="49" charset="0"/>
              </a:rPr>
              <a:t>        </a:t>
            </a:r>
            <a:endParaRPr lang="hu-HU" sz="1200" baseline="30000" dirty="0">
              <a:solidFill>
                <a:srgbClr val="365F91"/>
              </a:solidFill>
              <a:latin typeface="Verdana" pitchFamily="34" charset="0"/>
              <a:ea typeface="Verdana" pitchFamily="34" charset="0"/>
              <a:cs typeface="Courier New" pitchFamily="49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30000" dirty="0" smtClean="0">
                <a:ln>
                  <a:noFill/>
                </a:ln>
                <a:solidFill>
                  <a:srgbClr val="365F91"/>
                </a:solidFill>
                <a:effectLst/>
                <a:latin typeface="Verdana" pitchFamily="34" charset="0"/>
                <a:ea typeface="Verdana" pitchFamily="34" charset="0"/>
                <a:cs typeface="Courier New" pitchFamily="49" charset="0"/>
              </a:rPr>
              <a:t>1145 Budapest, Bácskai utca 48/a 2/8                                                                                                                                            </a:t>
            </a:r>
            <a:r>
              <a:rPr kumimoji="0" lang="hu-HU" sz="1200" b="0" i="0" u="none" strike="noStrike" cap="none" normalizeH="0" dirty="0" smtClean="0">
                <a:ln>
                  <a:noFill/>
                </a:ln>
                <a:solidFill>
                  <a:srgbClr val="365F91"/>
                </a:solidFill>
                <a:effectLst/>
                <a:latin typeface="Verdana" pitchFamily="34" charset="0"/>
                <a:ea typeface="Verdana" pitchFamily="34" charset="0"/>
                <a:cs typeface="Courier New" pitchFamily="49" charset="0"/>
              </a:rPr>
              <a:t>       </a:t>
            </a:r>
            <a:r>
              <a:rPr kumimoji="0" lang="hu-HU" sz="1200" b="0" i="0" u="none" strike="noStrike" cap="none" normalizeH="0" baseline="30000" dirty="0" smtClean="0">
                <a:ln>
                  <a:noFill/>
                </a:ln>
                <a:solidFill>
                  <a:srgbClr val="365F91"/>
                </a:solidFill>
                <a:effectLst/>
                <a:latin typeface="Verdana" pitchFamily="34" charset="0"/>
                <a:ea typeface="Verdana" pitchFamily="34" charset="0"/>
                <a:cs typeface="Courier New" pitchFamily="49" charset="0"/>
              </a:rPr>
              <a:t>    Telefon: +36 30 370 1634  </a:t>
            </a:r>
            <a:endParaRPr kumimoji="0" lang="hu-H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548680"/>
            <a:ext cx="9144000" cy="1152128"/>
          </a:xfrm>
        </p:spPr>
        <p:txBody>
          <a:bodyPr>
            <a:noAutofit/>
          </a:bodyPr>
          <a:lstStyle/>
          <a:p>
            <a:r>
              <a:rPr lang="hu-HU" dirty="0" smtClean="0"/>
              <a:t>NGM Beszállítói Fejlesztési Program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 </a:t>
            </a:r>
            <a:r>
              <a:rPr lang="en-US" dirty="0" err="1" smtClean="0"/>
              <a:t>védelmi</a:t>
            </a:r>
            <a:r>
              <a:rPr lang="en-US" dirty="0" smtClean="0"/>
              <a:t> </a:t>
            </a:r>
            <a:r>
              <a:rPr lang="en-US" dirty="0" err="1" smtClean="0"/>
              <a:t>szektorban</a:t>
            </a:r>
            <a:endParaRPr lang="hu-HU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100" b="0" i="1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			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7" name="Kép 0" descr="agilexpert_with_fullname_smal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16632"/>
            <a:ext cx="1373188" cy="266700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07504" y="116632"/>
            <a:ext cx="900438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97100" algn="r"/>
              </a:tabLst>
            </a:pPr>
            <a:r>
              <a:rPr kumimoji="0" lang="hu-HU" sz="1100" b="0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							   </a:t>
            </a:r>
            <a:r>
              <a:rPr kumimoji="0" lang="hu-HU" sz="1100" b="0" i="1" u="none" strike="noStrike" cap="none" normalizeH="0" baseline="0" dirty="0" err="1" smtClean="0">
                <a:ln>
                  <a:noFill/>
                </a:ln>
                <a:solidFill>
                  <a:srgbClr val="1F497D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www.agilexpert.hu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6457890"/>
            <a:ext cx="92525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1" i="0" u="none" strike="noStrike" cap="none" normalizeH="0" baseline="30000" dirty="0" smtClean="0">
                <a:ln>
                  <a:noFill/>
                </a:ln>
                <a:solidFill>
                  <a:srgbClr val="365F91"/>
                </a:solidFill>
                <a:effectLst/>
                <a:latin typeface="Verdana" pitchFamily="34" charset="0"/>
                <a:ea typeface="Verdana" pitchFamily="34" charset="0"/>
                <a:cs typeface="Courier New" pitchFamily="49" charset="0"/>
              </a:rPr>
              <a:t>AgileXpert Szoftverfejlesztő és Tanácsad</a:t>
            </a:r>
            <a:r>
              <a:rPr lang="hu-HU" sz="1200" b="1" baseline="30000" dirty="0">
                <a:solidFill>
                  <a:srgbClr val="365F91"/>
                </a:solidFill>
                <a:latin typeface="Verdana" pitchFamily="34" charset="0"/>
                <a:ea typeface="Verdana" pitchFamily="34" charset="0"/>
                <a:cs typeface="Courier New" pitchFamily="49" charset="0"/>
              </a:rPr>
              <a:t>ó</a:t>
            </a:r>
            <a:r>
              <a:rPr kumimoji="0" lang="hu-HU" sz="1200" b="1" i="0" u="none" strike="noStrike" cap="none" normalizeH="0" baseline="30000" dirty="0" smtClean="0">
                <a:ln>
                  <a:noFill/>
                </a:ln>
                <a:solidFill>
                  <a:srgbClr val="365F91"/>
                </a:solidFill>
                <a:effectLst/>
                <a:latin typeface="Verdana" pitchFamily="34" charset="0"/>
                <a:ea typeface="Verdana" pitchFamily="34" charset="0"/>
                <a:cs typeface="Courier New" pitchFamily="49" charset="0"/>
              </a:rPr>
              <a:t> Kft.                                                                                                                                             </a:t>
            </a:r>
            <a:r>
              <a:rPr kumimoji="0" lang="hu-HU" sz="1200" b="0" i="0" u="none" strike="noStrike" cap="none" normalizeH="0" baseline="30000" dirty="0" smtClean="0">
                <a:ln>
                  <a:noFill/>
                </a:ln>
                <a:solidFill>
                  <a:srgbClr val="365F91"/>
                </a:solidFill>
                <a:effectLst/>
                <a:latin typeface="Verdana" pitchFamily="34" charset="0"/>
                <a:ea typeface="Verdana" pitchFamily="34" charset="0"/>
                <a:cs typeface="Courier New" pitchFamily="49" charset="0"/>
              </a:rPr>
              <a:t>E-mail</a:t>
            </a:r>
            <a:r>
              <a:rPr lang="hu-HU" sz="1200" baseline="30000" dirty="0" smtClean="0">
                <a:solidFill>
                  <a:srgbClr val="365F91"/>
                </a:solidFill>
                <a:latin typeface="Verdana" pitchFamily="34" charset="0"/>
                <a:ea typeface="Verdana" pitchFamily="34" charset="0"/>
                <a:cs typeface="Courier New" pitchFamily="49" charset="0"/>
              </a:rPr>
              <a:t>: </a:t>
            </a:r>
            <a:r>
              <a:rPr lang="hu-HU" sz="1200" baseline="30000" dirty="0" err="1" smtClean="0">
                <a:solidFill>
                  <a:srgbClr val="365F91"/>
                </a:solidFill>
                <a:latin typeface="Verdana" pitchFamily="34" charset="0"/>
                <a:ea typeface="Verdana" pitchFamily="34" charset="0"/>
                <a:cs typeface="Courier New" pitchFamily="49" charset="0"/>
                <a:hlinkClick r:id="rId4"/>
              </a:rPr>
              <a:t>info</a:t>
            </a:r>
            <a:r>
              <a:rPr lang="hu-HU" sz="1200" baseline="30000" dirty="0" smtClean="0">
                <a:solidFill>
                  <a:srgbClr val="365F91"/>
                </a:solidFill>
                <a:latin typeface="Verdana" pitchFamily="34" charset="0"/>
                <a:ea typeface="Verdana" pitchFamily="34" charset="0"/>
                <a:cs typeface="Courier New" pitchFamily="49" charset="0"/>
                <a:hlinkClick r:id="rId4"/>
              </a:rPr>
              <a:t>@</a:t>
            </a:r>
            <a:r>
              <a:rPr lang="hu-HU" sz="1200" baseline="30000" dirty="0" err="1" smtClean="0">
                <a:solidFill>
                  <a:srgbClr val="365F91"/>
                </a:solidFill>
                <a:latin typeface="Verdana" pitchFamily="34" charset="0"/>
                <a:ea typeface="Verdana" pitchFamily="34" charset="0"/>
                <a:cs typeface="Courier New" pitchFamily="49" charset="0"/>
                <a:hlinkClick r:id="rId4"/>
              </a:rPr>
              <a:t>agilexpert.hu</a:t>
            </a:r>
            <a:r>
              <a:rPr lang="hu-HU" sz="1200" baseline="30000" dirty="0" smtClean="0">
                <a:solidFill>
                  <a:srgbClr val="365F91"/>
                </a:solidFill>
                <a:latin typeface="Verdana" pitchFamily="34" charset="0"/>
                <a:ea typeface="Verdana" pitchFamily="34" charset="0"/>
                <a:cs typeface="Courier New" pitchFamily="49" charset="0"/>
              </a:rPr>
              <a:t>        </a:t>
            </a:r>
            <a:endParaRPr lang="hu-HU" sz="1200" baseline="30000" dirty="0">
              <a:solidFill>
                <a:srgbClr val="365F91"/>
              </a:solidFill>
              <a:latin typeface="Verdana" pitchFamily="34" charset="0"/>
              <a:ea typeface="Verdana" pitchFamily="34" charset="0"/>
              <a:cs typeface="Courier New" pitchFamily="49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30000" dirty="0" smtClean="0">
                <a:ln>
                  <a:noFill/>
                </a:ln>
                <a:solidFill>
                  <a:srgbClr val="365F91"/>
                </a:solidFill>
                <a:effectLst/>
                <a:latin typeface="Verdana" pitchFamily="34" charset="0"/>
                <a:ea typeface="Verdana" pitchFamily="34" charset="0"/>
                <a:cs typeface="Courier New" pitchFamily="49" charset="0"/>
              </a:rPr>
              <a:t>1145 Budapest, Bácskai utca 48/a 2/8                                                                                                                                            </a:t>
            </a:r>
            <a:r>
              <a:rPr kumimoji="0" lang="hu-HU" sz="1200" b="0" i="0" u="none" strike="noStrike" cap="none" normalizeH="0" dirty="0" smtClean="0">
                <a:ln>
                  <a:noFill/>
                </a:ln>
                <a:solidFill>
                  <a:srgbClr val="365F91"/>
                </a:solidFill>
                <a:effectLst/>
                <a:latin typeface="Verdana" pitchFamily="34" charset="0"/>
                <a:ea typeface="Verdana" pitchFamily="34" charset="0"/>
                <a:cs typeface="Courier New" pitchFamily="49" charset="0"/>
              </a:rPr>
              <a:t>       </a:t>
            </a:r>
            <a:r>
              <a:rPr kumimoji="0" lang="hu-HU" sz="1200" b="0" i="0" u="none" strike="noStrike" cap="none" normalizeH="0" baseline="30000" dirty="0" smtClean="0">
                <a:ln>
                  <a:noFill/>
                </a:ln>
                <a:solidFill>
                  <a:srgbClr val="365F91"/>
                </a:solidFill>
                <a:effectLst/>
                <a:latin typeface="Verdana" pitchFamily="34" charset="0"/>
                <a:ea typeface="Verdana" pitchFamily="34" charset="0"/>
                <a:cs typeface="Courier New" pitchFamily="49" charset="0"/>
              </a:rPr>
              <a:t>    Telefon: +36 30 370 1634  </a:t>
            </a:r>
            <a:endParaRPr kumimoji="0" lang="hu-H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Arial" pitchFamily="34" charset="0"/>
            </a:endParaRPr>
          </a:p>
        </p:txBody>
      </p:sp>
      <p:graphicFrame>
        <p:nvGraphicFramePr>
          <p:cNvPr id="12" name="Táblázat 11"/>
          <p:cNvGraphicFramePr>
            <a:graphicFrameLocks noGrp="1"/>
          </p:cNvGraphicFramePr>
          <p:nvPr/>
        </p:nvGraphicFramePr>
        <p:xfrm>
          <a:off x="179512" y="1956816"/>
          <a:ext cx="8784976" cy="3848448"/>
        </p:xfrm>
        <a:graphic>
          <a:graphicData uri="http://schemas.openxmlformats.org/drawingml/2006/table">
            <a:tbl>
              <a:tblPr/>
              <a:tblGrid>
                <a:gridCol w="3816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84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0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5716"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latin typeface="Times New Roman"/>
                          <a:ea typeface="Calibri"/>
                          <a:cs typeface="Times New Roman"/>
                        </a:rPr>
                        <a:t>Projekt szerződésszáma:</a:t>
                      </a:r>
                      <a:endParaRPr lang="hu-HU" sz="1000" dirty="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NGM/10881/2018  </a:t>
                      </a: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3288"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Projekt címe:</a:t>
                      </a: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latin typeface="Times New Roman"/>
                          <a:ea typeface="Calibri"/>
                          <a:cs typeface="Times New Roman"/>
                        </a:rPr>
                        <a:t>AgileXpert Kft. alkalmazásmenedzsment </a:t>
                      </a:r>
                      <a:r>
                        <a:rPr lang="hu-HU" sz="1200" dirty="0" smtClean="0">
                          <a:latin typeface="Times New Roman"/>
                          <a:ea typeface="Calibri"/>
                          <a:cs typeface="Times New Roman"/>
                        </a:rPr>
                        <a:t>szoftver </a:t>
                      </a:r>
                      <a:r>
                        <a:rPr lang="hu-HU" sz="1200" dirty="0">
                          <a:latin typeface="Times New Roman"/>
                          <a:ea typeface="Calibri"/>
                          <a:cs typeface="Times New Roman"/>
                        </a:rPr>
                        <a:t>fejlesztéséhez </a:t>
                      </a:r>
                      <a:r>
                        <a:rPr lang="hu-HU" sz="1200" dirty="0" smtClean="0">
                          <a:latin typeface="Times New Roman"/>
                          <a:ea typeface="Calibri"/>
                          <a:cs typeface="Times New Roman"/>
                        </a:rPr>
                        <a:t>                        kapcsolódó technológiai </a:t>
                      </a:r>
                      <a:r>
                        <a:rPr lang="hu-HU" sz="1200" dirty="0">
                          <a:latin typeface="Times New Roman"/>
                          <a:ea typeface="Calibri"/>
                          <a:cs typeface="Times New Roman"/>
                        </a:rPr>
                        <a:t>fejlesztés</a:t>
                      </a:r>
                      <a:endParaRPr lang="hu-HU" sz="12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860">
                <a:tc rowSpan="2"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Kedvezményezettek neve:</a:t>
                      </a:r>
                      <a:endParaRPr lang="hu-HU" sz="12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latin typeface="Times New Roman"/>
                          <a:ea typeface="Calibri"/>
                          <a:cs typeface="Times New Roman"/>
                        </a:rPr>
                        <a:t>Integrátor</a:t>
                      </a:r>
                      <a:endParaRPr lang="hu-HU" sz="100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Times New Roman"/>
                          <a:ea typeface="Calibri"/>
                          <a:cs typeface="Times New Roman"/>
                        </a:rPr>
                        <a:t>HM EI Zrt.</a:t>
                      </a:r>
                      <a:endParaRPr lang="hu-HU" sz="100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716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AgileXpert Kft.</a:t>
                      </a: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860"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Projekt szerződött támogatási </a:t>
                      </a:r>
                      <a:r>
                        <a:rPr lang="hu-HU" sz="12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összege:</a:t>
                      </a:r>
                      <a:endParaRPr lang="hu-HU" sz="12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21 616 356 Ft</a:t>
                      </a:r>
                      <a:endParaRPr lang="hu-HU" sz="12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5716"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Projekt szerződött </a:t>
                      </a:r>
                      <a:r>
                        <a:rPr lang="hu-HU" sz="12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összköltsége:</a:t>
                      </a:r>
                      <a:endParaRPr lang="hu-HU" sz="12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21 616 356 Ft</a:t>
                      </a: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8860"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Projekt keretében elszámolt támogatási </a:t>
                      </a:r>
                      <a:r>
                        <a:rPr lang="hu-HU" sz="12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összege:</a:t>
                      </a:r>
                      <a:endParaRPr lang="hu-HU" sz="12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21 616 356 Ft</a:t>
                      </a: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5716"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Projekt </a:t>
                      </a:r>
                      <a:r>
                        <a:rPr lang="hu-HU" sz="12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összköltsége:</a:t>
                      </a:r>
                      <a:endParaRPr lang="hu-HU" sz="12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21 616 356 Ft</a:t>
                      </a: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5716"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Projekt kezdete és vége </a:t>
                      </a:r>
                      <a:r>
                        <a:rPr lang="hu-HU" sz="12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dátum:</a:t>
                      </a:r>
                      <a:endParaRPr lang="hu-HU" sz="12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2017. november 15. – 2018. szeptember 30.</a:t>
                      </a: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548680"/>
            <a:ext cx="9144000" cy="1152128"/>
          </a:xfrm>
        </p:spPr>
        <p:txBody>
          <a:bodyPr>
            <a:noAutofit/>
          </a:bodyPr>
          <a:lstStyle/>
          <a:p>
            <a:r>
              <a:rPr lang="hu-HU" dirty="0" smtClean="0"/>
              <a:t>Projekt bemutatása - feladatok</a:t>
            </a:r>
            <a:endParaRPr lang="hu-HU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100" b="0" i="1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			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7" name="Kép 0" descr="agilexpert_with_fullname_smal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16632"/>
            <a:ext cx="1373188" cy="266700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07504" y="116632"/>
            <a:ext cx="900438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97100" algn="r"/>
              </a:tabLst>
            </a:pPr>
            <a:r>
              <a:rPr kumimoji="0" lang="hu-HU" sz="1100" b="0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							   </a:t>
            </a:r>
            <a:r>
              <a:rPr kumimoji="0" lang="hu-HU" sz="1100" b="0" i="1" u="none" strike="noStrike" cap="none" normalizeH="0" baseline="0" dirty="0" err="1" smtClean="0">
                <a:ln>
                  <a:noFill/>
                </a:ln>
                <a:solidFill>
                  <a:srgbClr val="1F497D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www.agilexpert.hu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6457890"/>
            <a:ext cx="92525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1" i="0" u="none" strike="noStrike" cap="none" normalizeH="0" baseline="30000" dirty="0" smtClean="0">
                <a:ln>
                  <a:noFill/>
                </a:ln>
                <a:solidFill>
                  <a:srgbClr val="365F91"/>
                </a:solidFill>
                <a:effectLst/>
                <a:latin typeface="Verdana" pitchFamily="34" charset="0"/>
                <a:ea typeface="Verdana" pitchFamily="34" charset="0"/>
                <a:cs typeface="Courier New" pitchFamily="49" charset="0"/>
              </a:rPr>
              <a:t>AgileXpert Szoftverfejlesztő és Tanácsad</a:t>
            </a:r>
            <a:r>
              <a:rPr lang="hu-HU" sz="1200" b="1" baseline="30000" dirty="0">
                <a:solidFill>
                  <a:srgbClr val="365F91"/>
                </a:solidFill>
                <a:latin typeface="Verdana" pitchFamily="34" charset="0"/>
                <a:ea typeface="Verdana" pitchFamily="34" charset="0"/>
                <a:cs typeface="Courier New" pitchFamily="49" charset="0"/>
              </a:rPr>
              <a:t>ó</a:t>
            </a:r>
            <a:r>
              <a:rPr kumimoji="0" lang="hu-HU" sz="1200" b="1" i="0" u="none" strike="noStrike" cap="none" normalizeH="0" baseline="30000" dirty="0" smtClean="0">
                <a:ln>
                  <a:noFill/>
                </a:ln>
                <a:solidFill>
                  <a:srgbClr val="365F91"/>
                </a:solidFill>
                <a:effectLst/>
                <a:latin typeface="Verdana" pitchFamily="34" charset="0"/>
                <a:ea typeface="Verdana" pitchFamily="34" charset="0"/>
                <a:cs typeface="Courier New" pitchFamily="49" charset="0"/>
              </a:rPr>
              <a:t> Kft.                                                                                                                                             </a:t>
            </a:r>
            <a:r>
              <a:rPr kumimoji="0" lang="hu-HU" sz="1200" b="0" i="0" u="none" strike="noStrike" cap="none" normalizeH="0" baseline="30000" dirty="0" smtClean="0">
                <a:ln>
                  <a:noFill/>
                </a:ln>
                <a:solidFill>
                  <a:srgbClr val="365F91"/>
                </a:solidFill>
                <a:effectLst/>
                <a:latin typeface="Verdana" pitchFamily="34" charset="0"/>
                <a:ea typeface="Verdana" pitchFamily="34" charset="0"/>
                <a:cs typeface="Courier New" pitchFamily="49" charset="0"/>
              </a:rPr>
              <a:t>E-mail</a:t>
            </a:r>
            <a:r>
              <a:rPr lang="hu-HU" sz="1200" baseline="30000" dirty="0" smtClean="0">
                <a:solidFill>
                  <a:srgbClr val="365F91"/>
                </a:solidFill>
                <a:latin typeface="Verdana" pitchFamily="34" charset="0"/>
                <a:ea typeface="Verdana" pitchFamily="34" charset="0"/>
                <a:cs typeface="Courier New" pitchFamily="49" charset="0"/>
              </a:rPr>
              <a:t>: </a:t>
            </a:r>
            <a:r>
              <a:rPr lang="hu-HU" sz="1200" baseline="30000" dirty="0" err="1" smtClean="0">
                <a:solidFill>
                  <a:srgbClr val="365F91"/>
                </a:solidFill>
                <a:latin typeface="Verdana" pitchFamily="34" charset="0"/>
                <a:ea typeface="Verdana" pitchFamily="34" charset="0"/>
                <a:cs typeface="Courier New" pitchFamily="49" charset="0"/>
                <a:hlinkClick r:id="rId4"/>
              </a:rPr>
              <a:t>info</a:t>
            </a:r>
            <a:r>
              <a:rPr lang="hu-HU" sz="1200" baseline="30000" dirty="0" smtClean="0">
                <a:solidFill>
                  <a:srgbClr val="365F91"/>
                </a:solidFill>
                <a:latin typeface="Verdana" pitchFamily="34" charset="0"/>
                <a:ea typeface="Verdana" pitchFamily="34" charset="0"/>
                <a:cs typeface="Courier New" pitchFamily="49" charset="0"/>
                <a:hlinkClick r:id="rId4"/>
              </a:rPr>
              <a:t>@</a:t>
            </a:r>
            <a:r>
              <a:rPr lang="hu-HU" sz="1200" baseline="30000" dirty="0" err="1" smtClean="0">
                <a:solidFill>
                  <a:srgbClr val="365F91"/>
                </a:solidFill>
                <a:latin typeface="Verdana" pitchFamily="34" charset="0"/>
                <a:ea typeface="Verdana" pitchFamily="34" charset="0"/>
                <a:cs typeface="Courier New" pitchFamily="49" charset="0"/>
                <a:hlinkClick r:id="rId4"/>
              </a:rPr>
              <a:t>agilexpert.hu</a:t>
            </a:r>
            <a:r>
              <a:rPr lang="hu-HU" sz="1200" baseline="30000" dirty="0" smtClean="0">
                <a:solidFill>
                  <a:srgbClr val="365F91"/>
                </a:solidFill>
                <a:latin typeface="Verdana" pitchFamily="34" charset="0"/>
                <a:ea typeface="Verdana" pitchFamily="34" charset="0"/>
                <a:cs typeface="Courier New" pitchFamily="49" charset="0"/>
              </a:rPr>
              <a:t>        </a:t>
            </a:r>
            <a:endParaRPr lang="hu-HU" sz="1200" baseline="30000" dirty="0">
              <a:solidFill>
                <a:srgbClr val="365F91"/>
              </a:solidFill>
              <a:latin typeface="Verdana" pitchFamily="34" charset="0"/>
              <a:ea typeface="Verdana" pitchFamily="34" charset="0"/>
              <a:cs typeface="Courier New" pitchFamily="49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30000" dirty="0" smtClean="0">
                <a:ln>
                  <a:noFill/>
                </a:ln>
                <a:solidFill>
                  <a:srgbClr val="365F91"/>
                </a:solidFill>
                <a:effectLst/>
                <a:latin typeface="Verdana" pitchFamily="34" charset="0"/>
                <a:ea typeface="Verdana" pitchFamily="34" charset="0"/>
                <a:cs typeface="Courier New" pitchFamily="49" charset="0"/>
              </a:rPr>
              <a:t>1145 Budapest, Bácskai utca 48/a 2/8                                                                                                                                            </a:t>
            </a:r>
            <a:r>
              <a:rPr kumimoji="0" lang="hu-HU" sz="1200" b="0" i="0" u="none" strike="noStrike" cap="none" normalizeH="0" dirty="0" smtClean="0">
                <a:ln>
                  <a:noFill/>
                </a:ln>
                <a:solidFill>
                  <a:srgbClr val="365F91"/>
                </a:solidFill>
                <a:effectLst/>
                <a:latin typeface="Verdana" pitchFamily="34" charset="0"/>
                <a:ea typeface="Verdana" pitchFamily="34" charset="0"/>
                <a:cs typeface="Courier New" pitchFamily="49" charset="0"/>
              </a:rPr>
              <a:t>       </a:t>
            </a:r>
            <a:r>
              <a:rPr kumimoji="0" lang="hu-HU" sz="1200" b="0" i="0" u="none" strike="noStrike" cap="none" normalizeH="0" baseline="30000" dirty="0" smtClean="0">
                <a:ln>
                  <a:noFill/>
                </a:ln>
                <a:solidFill>
                  <a:srgbClr val="365F91"/>
                </a:solidFill>
                <a:effectLst/>
                <a:latin typeface="Verdana" pitchFamily="34" charset="0"/>
                <a:ea typeface="Verdana" pitchFamily="34" charset="0"/>
                <a:cs typeface="Courier New" pitchFamily="49" charset="0"/>
              </a:rPr>
              <a:t>    Telefon: +36 30 370 1634  </a:t>
            </a:r>
            <a:endParaRPr kumimoji="0" lang="hu-H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35496" y="1671766"/>
            <a:ext cx="923381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hu-HU" dirty="0" smtClean="0"/>
              <a:t>A </a:t>
            </a:r>
            <a:r>
              <a:rPr lang="hu-HU" dirty="0"/>
              <a:t>keretrendszerben kezelt szoftverekkel szemben támasztott előfeltételek </a:t>
            </a:r>
            <a:r>
              <a:rPr lang="hu-HU" dirty="0" smtClean="0"/>
              <a:t>meghatározása</a:t>
            </a:r>
          </a:p>
          <a:p>
            <a:pPr lvl="0">
              <a:buFont typeface="Arial" pitchFamily="34" charset="0"/>
              <a:buChar char="•"/>
            </a:pPr>
            <a:endParaRPr lang="hu-HU" dirty="0"/>
          </a:p>
          <a:p>
            <a:pPr lvl="0">
              <a:buFont typeface="Arial" pitchFamily="34" charset="0"/>
              <a:buChar char="•"/>
            </a:pPr>
            <a:r>
              <a:rPr lang="hu-HU" dirty="0"/>
              <a:t>A keretrendszerben kezelt szoftverekkel szemben támasztott előfeltételek ellenőrzése</a:t>
            </a:r>
          </a:p>
          <a:p>
            <a:pPr lvl="0">
              <a:buFont typeface="Arial" pitchFamily="34" charset="0"/>
              <a:buChar char="•"/>
            </a:pPr>
            <a:endParaRPr lang="hu-HU" dirty="0" smtClean="0"/>
          </a:p>
          <a:p>
            <a:pPr lvl="0">
              <a:buFont typeface="Arial" pitchFamily="34" charset="0"/>
              <a:buChar char="•"/>
            </a:pPr>
            <a:r>
              <a:rPr lang="hu-HU" dirty="0" smtClean="0"/>
              <a:t>Az </a:t>
            </a:r>
            <a:r>
              <a:rPr lang="hu-HU" dirty="0"/>
              <a:t>egyes szoftver elemek telepítését támogató folyamatok azonosítása</a:t>
            </a:r>
          </a:p>
          <a:p>
            <a:pPr lvl="0">
              <a:buFont typeface="Arial" pitchFamily="34" charset="0"/>
              <a:buChar char="•"/>
            </a:pPr>
            <a:endParaRPr lang="hu-HU" dirty="0" smtClean="0"/>
          </a:p>
          <a:p>
            <a:pPr lvl="0">
              <a:buFont typeface="Arial" pitchFamily="34" charset="0"/>
              <a:buChar char="•"/>
            </a:pPr>
            <a:r>
              <a:rPr lang="hu-HU" dirty="0" smtClean="0"/>
              <a:t>Az </a:t>
            </a:r>
            <a:r>
              <a:rPr lang="hu-HU" dirty="0"/>
              <a:t>egyes szoftver elemek telepítését támogató folyamatok megvalósítása</a:t>
            </a:r>
          </a:p>
          <a:p>
            <a:pPr lvl="0">
              <a:buFont typeface="Arial" pitchFamily="34" charset="0"/>
              <a:buChar char="•"/>
            </a:pPr>
            <a:endParaRPr lang="hu-HU" dirty="0" smtClean="0"/>
          </a:p>
          <a:p>
            <a:pPr lvl="0">
              <a:buFont typeface="Arial" pitchFamily="34" charset="0"/>
              <a:buChar char="•"/>
            </a:pPr>
            <a:r>
              <a:rPr lang="hu-HU" dirty="0" smtClean="0"/>
              <a:t>Az </a:t>
            </a:r>
            <a:r>
              <a:rPr lang="hu-HU" dirty="0"/>
              <a:t>egyes szoftver elemek verziófrissítését támogató folyamatok azonosítása</a:t>
            </a:r>
          </a:p>
          <a:p>
            <a:pPr lvl="0">
              <a:buFont typeface="Arial" pitchFamily="34" charset="0"/>
              <a:buChar char="•"/>
            </a:pPr>
            <a:endParaRPr lang="hu-HU" dirty="0" smtClean="0"/>
          </a:p>
          <a:p>
            <a:pPr lvl="0">
              <a:buFont typeface="Arial" pitchFamily="34" charset="0"/>
              <a:buChar char="•"/>
            </a:pPr>
            <a:r>
              <a:rPr lang="hu-HU" dirty="0" smtClean="0"/>
              <a:t>Az </a:t>
            </a:r>
            <a:r>
              <a:rPr lang="hu-HU" dirty="0"/>
              <a:t>egyes szoftver elemek verziófrissítését támogató folyamatok megvalósítása</a:t>
            </a:r>
          </a:p>
          <a:p>
            <a:pPr lvl="0">
              <a:buFont typeface="Arial" pitchFamily="34" charset="0"/>
              <a:buChar char="•"/>
            </a:pPr>
            <a:endParaRPr lang="hu-HU" dirty="0" smtClean="0"/>
          </a:p>
          <a:p>
            <a:pPr lvl="0">
              <a:buFont typeface="Arial" pitchFamily="34" charset="0"/>
              <a:buChar char="•"/>
            </a:pPr>
            <a:r>
              <a:rPr lang="hu-HU" dirty="0" smtClean="0"/>
              <a:t>A </a:t>
            </a:r>
            <a:r>
              <a:rPr lang="hu-HU" dirty="0"/>
              <a:t>keretrendszer segítségével menedzselt szoftverek hibakezelési folyamatainak támogatása</a:t>
            </a:r>
          </a:p>
          <a:p>
            <a:pPr lvl="0">
              <a:buFont typeface="Arial" pitchFamily="34" charset="0"/>
              <a:buChar char="•"/>
            </a:pPr>
            <a:endParaRPr lang="hu-HU" dirty="0" smtClean="0"/>
          </a:p>
          <a:p>
            <a:pPr lvl="0">
              <a:buFont typeface="Arial" pitchFamily="34" charset="0"/>
              <a:buChar char="•"/>
            </a:pPr>
            <a:r>
              <a:rPr lang="hu-HU" dirty="0" smtClean="0"/>
              <a:t>A </a:t>
            </a:r>
            <a:r>
              <a:rPr lang="hu-HU" dirty="0"/>
              <a:t>keretrendszer segítségével menedzselt szoftverek diagnosztikai lehetőségeinek megteremtése</a:t>
            </a:r>
          </a:p>
          <a:p>
            <a:pPr>
              <a:buFont typeface="Arial" pitchFamily="34" charset="0"/>
              <a:buChar char="•"/>
            </a:pPr>
            <a:endParaRPr lang="hu-H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260648"/>
            <a:ext cx="9144000" cy="1152128"/>
          </a:xfrm>
        </p:spPr>
        <p:txBody>
          <a:bodyPr>
            <a:noAutofit/>
          </a:bodyPr>
          <a:lstStyle/>
          <a:p>
            <a:r>
              <a:rPr lang="hu-HU" dirty="0" smtClean="0"/>
              <a:t>Projekt bemutatása</a:t>
            </a:r>
            <a:endParaRPr lang="hu-HU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100" b="0" i="1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			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7" name="Kép 0" descr="agilexpert_with_fullname_smal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16632"/>
            <a:ext cx="1373188" cy="266700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07504" y="116632"/>
            <a:ext cx="900438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97100" algn="r"/>
              </a:tabLst>
            </a:pPr>
            <a:r>
              <a:rPr kumimoji="0" lang="hu-HU" sz="1100" b="0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							   </a:t>
            </a:r>
            <a:r>
              <a:rPr kumimoji="0" lang="hu-HU" sz="1100" b="0" i="1" u="none" strike="noStrike" cap="none" normalizeH="0" baseline="0" dirty="0" err="1" smtClean="0">
                <a:ln>
                  <a:noFill/>
                </a:ln>
                <a:solidFill>
                  <a:srgbClr val="1F497D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www.agilexpert.hu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6457890"/>
            <a:ext cx="92525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1" i="0" u="none" strike="noStrike" cap="none" normalizeH="0" baseline="30000" dirty="0" smtClean="0">
                <a:ln>
                  <a:noFill/>
                </a:ln>
                <a:solidFill>
                  <a:srgbClr val="365F91"/>
                </a:solidFill>
                <a:effectLst/>
                <a:latin typeface="Verdana" pitchFamily="34" charset="0"/>
                <a:ea typeface="Verdana" pitchFamily="34" charset="0"/>
                <a:cs typeface="Courier New" pitchFamily="49" charset="0"/>
              </a:rPr>
              <a:t>AgileXpert Szoftverfejlesztő és Tanácsad</a:t>
            </a:r>
            <a:r>
              <a:rPr lang="hu-HU" sz="1200" b="1" baseline="30000" dirty="0">
                <a:solidFill>
                  <a:srgbClr val="365F91"/>
                </a:solidFill>
                <a:latin typeface="Verdana" pitchFamily="34" charset="0"/>
                <a:ea typeface="Verdana" pitchFamily="34" charset="0"/>
                <a:cs typeface="Courier New" pitchFamily="49" charset="0"/>
              </a:rPr>
              <a:t>ó</a:t>
            </a:r>
            <a:r>
              <a:rPr kumimoji="0" lang="hu-HU" sz="1200" b="1" i="0" u="none" strike="noStrike" cap="none" normalizeH="0" baseline="30000" dirty="0" smtClean="0">
                <a:ln>
                  <a:noFill/>
                </a:ln>
                <a:solidFill>
                  <a:srgbClr val="365F91"/>
                </a:solidFill>
                <a:effectLst/>
                <a:latin typeface="Verdana" pitchFamily="34" charset="0"/>
                <a:ea typeface="Verdana" pitchFamily="34" charset="0"/>
                <a:cs typeface="Courier New" pitchFamily="49" charset="0"/>
              </a:rPr>
              <a:t> Kft.                                                                                                                                             </a:t>
            </a:r>
            <a:r>
              <a:rPr kumimoji="0" lang="hu-HU" sz="1200" b="0" i="0" u="none" strike="noStrike" cap="none" normalizeH="0" baseline="30000" dirty="0" smtClean="0">
                <a:ln>
                  <a:noFill/>
                </a:ln>
                <a:solidFill>
                  <a:srgbClr val="365F91"/>
                </a:solidFill>
                <a:effectLst/>
                <a:latin typeface="Verdana" pitchFamily="34" charset="0"/>
                <a:ea typeface="Verdana" pitchFamily="34" charset="0"/>
                <a:cs typeface="Courier New" pitchFamily="49" charset="0"/>
              </a:rPr>
              <a:t>E-mail</a:t>
            </a:r>
            <a:r>
              <a:rPr lang="hu-HU" sz="1200" baseline="30000" dirty="0" smtClean="0">
                <a:solidFill>
                  <a:srgbClr val="365F91"/>
                </a:solidFill>
                <a:latin typeface="Verdana" pitchFamily="34" charset="0"/>
                <a:ea typeface="Verdana" pitchFamily="34" charset="0"/>
                <a:cs typeface="Courier New" pitchFamily="49" charset="0"/>
              </a:rPr>
              <a:t>: </a:t>
            </a:r>
            <a:r>
              <a:rPr lang="hu-HU" sz="1200" baseline="30000" dirty="0" err="1" smtClean="0">
                <a:solidFill>
                  <a:srgbClr val="365F91"/>
                </a:solidFill>
                <a:latin typeface="Verdana" pitchFamily="34" charset="0"/>
                <a:ea typeface="Verdana" pitchFamily="34" charset="0"/>
                <a:cs typeface="Courier New" pitchFamily="49" charset="0"/>
                <a:hlinkClick r:id="rId4"/>
              </a:rPr>
              <a:t>info</a:t>
            </a:r>
            <a:r>
              <a:rPr lang="hu-HU" sz="1200" baseline="30000" dirty="0" smtClean="0">
                <a:solidFill>
                  <a:srgbClr val="365F91"/>
                </a:solidFill>
                <a:latin typeface="Verdana" pitchFamily="34" charset="0"/>
                <a:ea typeface="Verdana" pitchFamily="34" charset="0"/>
                <a:cs typeface="Courier New" pitchFamily="49" charset="0"/>
                <a:hlinkClick r:id="rId4"/>
              </a:rPr>
              <a:t>@</a:t>
            </a:r>
            <a:r>
              <a:rPr lang="hu-HU" sz="1200" baseline="30000" dirty="0" err="1" smtClean="0">
                <a:solidFill>
                  <a:srgbClr val="365F91"/>
                </a:solidFill>
                <a:latin typeface="Verdana" pitchFamily="34" charset="0"/>
                <a:ea typeface="Verdana" pitchFamily="34" charset="0"/>
                <a:cs typeface="Courier New" pitchFamily="49" charset="0"/>
                <a:hlinkClick r:id="rId4"/>
              </a:rPr>
              <a:t>agilexpert.hu</a:t>
            </a:r>
            <a:r>
              <a:rPr lang="hu-HU" sz="1200" baseline="30000" dirty="0" smtClean="0">
                <a:solidFill>
                  <a:srgbClr val="365F91"/>
                </a:solidFill>
                <a:latin typeface="Verdana" pitchFamily="34" charset="0"/>
                <a:ea typeface="Verdana" pitchFamily="34" charset="0"/>
                <a:cs typeface="Courier New" pitchFamily="49" charset="0"/>
              </a:rPr>
              <a:t>        </a:t>
            </a:r>
            <a:endParaRPr lang="hu-HU" sz="1200" baseline="30000" dirty="0">
              <a:solidFill>
                <a:srgbClr val="365F91"/>
              </a:solidFill>
              <a:latin typeface="Verdana" pitchFamily="34" charset="0"/>
              <a:ea typeface="Verdana" pitchFamily="34" charset="0"/>
              <a:cs typeface="Courier New" pitchFamily="49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30000" dirty="0" smtClean="0">
                <a:ln>
                  <a:noFill/>
                </a:ln>
                <a:solidFill>
                  <a:srgbClr val="365F91"/>
                </a:solidFill>
                <a:effectLst/>
                <a:latin typeface="Verdana" pitchFamily="34" charset="0"/>
                <a:ea typeface="Verdana" pitchFamily="34" charset="0"/>
                <a:cs typeface="Courier New" pitchFamily="49" charset="0"/>
              </a:rPr>
              <a:t>1145 Budapest, Bácskai utca 48/a 2/8                                                                                                                                            </a:t>
            </a:r>
            <a:r>
              <a:rPr kumimoji="0" lang="hu-HU" sz="1200" b="0" i="0" u="none" strike="noStrike" cap="none" normalizeH="0" dirty="0" smtClean="0">
                <a:ln>
                  <a:noFill/>
                </a:ln>
                <a:solidFill>
                  <a:srgbClr val="365F91"/>
                </a:solidFill>
                <a:effectLst/>
                <a:latin typeface="Verdana" pitchFamily="34" charset="0"/>
                <a:ea typeface="Verdana" pitchFamily="34" charset="0"/>
                <a:cs typeface="Courier New" pitchFamily="49" charset="0"/>
              </a:rPr>
              <a:t>       </a:t>
            </a:r>
            <a:r>
              <a:rPr kumimoji="0" lang="hu-HU" sz="1200" b="0" i="0" u="none" strike="noStrike" cap="none" normalizeH="0" baseline="30000" dirty="0" smtClean="0">
                <a:ln>
                  <a:noFill/>
                </a:ln>
                <a:solidFill>
                  <a:srgbClr val="365F91"/>
                </a:solidFill>
                <a:effectLst/>
                <a:latin typeface="Verdana" pitchFamily="34" charset="0"/>
                <a:ea typeface="Verdana" pitchFamily="34" charset="0"/>
                <a:cs typeface="Courier New" pitchFamily="49" charset="0"/>
              </a:rPr>
              <a:t>    Telefon: +36 30 370 1634  </a:t>
            </a:r>
            <a:endParaRPr kumimoji="0" lang="hu-H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0" y="1556792"/>
            <a:ext cx="9468544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hu-HU" sz="2000" dirty="0" smtClean="0"/>
              <a:t>Feladatok és tagok</a:t>
            </a:r>
          </a:p>
          <a:p>
            <a:pPr lvl="1">
              <a:buFont typeface="Arial" pitchFamily="34" charset="0"/>
              <a:buChar char="•"/>
            </a:pPr>
            <a:r>
              <a:rPr lang="hu-HU" sz="2000" dirty="0" smtClean="0"/>
              <a:t> Folyamatok </a:t>
            </a:r>
            <a:r>
              <a:rPr lang="hu-HU" sz="2000" dirty="0"/>
              <a:t>feltárása, </a:t>
            </a:r>
            <a:r>
              <a:rPr lang="hu-HU" sz="2000" dirty="0" smtClean="0">
                <a:hlinkClick r:id="rId5" action="ppaction://hlinkfile"/>
              </a:rPr>
              <a:t>funkcionális</a:t>
            </a:r>
            <a:r>
              <a:rPr lang="hu-HU" sz="2000" dirty="0" smtClean="0"/>
              <a:t> tervezés</a:t>
            </a:r>
            <a:endParaRPr lang="hu-HU" sz="1400" dirty="0"/>
          </a:p>
          <a:p>
            <a:pPr lvl="2"/>
            <a:r>
              <a:rPr lang="hu-HU" sz="2000" dirty="0"/>
              <a:t>Gerevich János, programtervező matematikus </a:t>
            </a:r>
            <a:endParaRPr lang="hu-HU" sz="1400" dirty="0"/>
          </a:p>
          <a:p>
            <a:pPr lvl="1">
              <a:buFont typeface="Arial" pitchFamily="34" charset="0"/>
              <a:buChar char="•"/>
            </a:pPr>
            <a:r>
              <a:rPr lang="hu-HU" sz="2000" dirty="0" smtClean="0"/>
              <a:t> Architektúrális </a:t>
            </a:r>
            <a:r>
              <a:rPr lang="hu-HU" sz="2000" dirty="0"/>
              <a:t>tervezés, virtuális környezetek telepítése és fejlesztési </a:t>
            </a:r>
            <a:r>
              <a:rPr lang="hu-HU" sz="2000" dirty="0" smtClean="0"/>
              <a:t>feladatok</a:t>
            </a:r>
            <a:endParaRPr lang="hu-HU" sz="1400" dirty="0"/>
          </a:p>
          <a:p>
            <a:pPr lvl="2"/>
            <a:r>
              <a:rPr lang="hu-HU" sz="2000" dirty="0"/>
              <a:t>Juhos Sándor, műszaki számítástechnikai </a:t>
            </a:r>
            <a:r>
              <a:rPr lang="hu-HU" sz="2000" dirty="0" smtClean="0"/>
              <a:t>technikus</a:t>
            </a:r>
          </a:p>
          <a:p>
            <a:pPr lvl="1">
              <a:buFont typeface="Arial" pitchFamily="34" charset="0"/>
              <a:buChar char="•"/>
            </a:pPr>
            <a:r>
              <a:rPr lang="hu-HU" sz="2000" dirty="0" smtClean="0"/>
              <a:t> Fejlesztési és tesztelési feladatok</a:t>
            </a:r>
            <a:endParaRPr lang="hu-HU" sz="1400" dirty="0" smtClean="0"/>
          </a:p>
          <a:p>
            <a:pPr lvl="2"/>
            <a:r>
              <a:rPr lang="hu-HU" sz="2000" dirty="0" smtClean="0"/>
              <a:t>Kiss </a:t>
            </a:r>
            <a:r>
              <a:rPr lang="hu-HU" sz="2000" dirty="0"/>
              <a:t>Ádám Károly, végzős mérnök informatikus </a:t>
            </a:r>
            <a:r>
              <a:rPr lang="hu-HU" sz="2000" dirty="0" smtClean="0"/>
              <a:t>hallgató</a:t>
            </a:r>
          </a:p>
          <a:p>
            <a:pPr lvl="2"/>
            <a:endParaRPr lang="hu-HU" sz="2000" dirty="0" smtClean="0"/>
          </a:p>
          <a:p>
            <a:pPr lvl="1"/>
            <a:r>
              <a:rPr lang="hu-HU" sz="2000" dirty="0" smtClean="0"/>
              <a:t>Eszközök</a:t>
            </a:r>
          </a:p>
          <a:p>
            <a:pPr lvl="1">
              <a:buFont typeface="Arial" pitchFamily="34" charset="0"/>
              <a:buChar char="•"/>
            </a:pPr>
            <a:r>
              <a:rPr lang="hu-HU" sz="2000" dirty="0" smtClean="0"/>
              <a:t> Fejlesztői notebookok (4 db)</a:t>
            </a:r>
          </a:p>
          <a:p>
            <a:r>
              <a:rPr lang="hu-HU" sz="2000" dirty="0" smtClean="0"/>
              <a:t> 	</a:t>
            </a:r>
            <a:r>
              <a:rPr lang="hu-HU" b="1" dirty="0" smtClean="0"/>
              <a:t>Dell </a:t>
            </a:r>
            <a:r>
              <a:rPr lang="hu-HU" b="1" dirty="0" err="1" smtClean="0"/>
              <a:t>Latitude</a:t>
            </a:r>
            <a:r>
              <a:rPr lang="hu-HU" b="1" dirty="0" smtClean="0"/>
              <a:t> 5580 notebook FHD</a:t>
            </a:r>
            <a:r>
              <a:rPr lang="hu-HU" dirty="0" smtClean="0"/>
              <a:t> </a:t>
            </a:r>
            <a:r>
              <a:rPr lang="hu-HU" b="1" dirty="0" smtClean="0"/>
              <a:t>W10Pro Ci5 7300U 2.6GHz 16GB</a:t>
            </a:r>
            <a:r>
              <a:rPr lang="hu-HU" dirty="0" smtClean="0"/>
              <a:t> </a:t>
            </a:r>
            <a:r>
              <a:rPr lang="hu-HU" b="1" dirty="0" smtClean="0"/>
              <a:t>512GB HD620</a:t>
            </a:r>
            <a:endParaRPr lang="hu-HU" sz="4400" dirty="0" smtClean="0"/>
          </a:p>
          <a:p>
            <a:pPr lvl="1">
              <a:buFont typeface="Arial" pitchFamily="34" charset="0"/>
              <a:buChar char="•"/>
            </a:pPr>
            <a:r>
              <a:rPr lang="hu-HU" sz="2000" dirty="0" smtClean="0"/>
              <a:t> Szervertorony a tesztkörnyezetek számára</a:t>
            </a:r>
          </a:p>
          <a:p>
            <a:r>
              <a:rPr lang="hu-HU" b="1" dirty="0" smtClean="0"/>
              <a:t>	Dell </a:t>
            </a:r>
            <a:r>
              <a:rPr lang="hu-HU" b="1" dirty="0" err="1" smtClean="0"/>
              <a:t>PowerEdge</a:t>
            </a:r>
            <a:r>
              <a:rPr lang="hu-HU" b="1" dirty="0" smtClean="0"/>
              <a:t> T430 szerver 2x10CX</a:t>
            </a:r>
            <a:r>
              <a:rPr lang="hu-HU" dirty="0" smtClean="0"/>
              <a:t> </a:t>
            </a:r>
            <a:r>
              <a:rPr lang="hu-HU" b="1" dirty="0" smtClean="0"/>
              <a:t>E5-2630v4 2.2GHz 128GB 2x600GB</a:t>
            </a:r>
            <a:r>
              <a:rPr lang="hu-HU" dirty="0" smtClean="0"/>
              <a:t> </a:t>
            </a:r>
            <a:r>
              <a:rPr lang="hu-HU" b="1" dirty="0" smtClean="0"/>
              <a:t>H730, </a:t>
            </a:r>
            <a:br>
              <a:rPr lang="hu-HU" b="1" dirty="0" smtClean="0"/>
            </a:br>
            <a:r>
              <a:rPr lang="hu-HU" b="1" dirty="0" smtClean="0"/>
              <a:t>	operációs rendszer: Dell ROK MS Windows Server 2016 Essentials Edition</a:t>
            </a:r>
            <a:endParaRPr lang="hu-HU" sz="4400" dirty="0" smtClean="0"/>
          </a:p>
          <a:p>
            <a:pPr lvl="1">
              <a:buFont typeface="Arial" pitchFamily="34" charset="0"/>
              <a:buChar char="•"/>
            </a:pPr>
            <a:r>
              <a:rPr lang="hu-HU" sz="2000" dirty="0" smtClean="0"/>
              <a:t> Fejlesztést, tesztelést támogató szoftverek, virtualizált környezetek</a:t>
            </a:r>
          </a:p>
          <a:p>
            <a:pPr lvl="2"/>
            <a:endParaRPr lang="hu-HU" sz="1400" dirty="0"/>
          </a:p>
          <a:p>
            <a:pPr>
              <a:buFont typeface="Arial" pitchFamily="34" charset="0"/>
              <a:buChar char="•"/>
            </a:pPr>
            <a:endParaRPr lang="hu-H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4960</TotalTime>
  <Words>1068</Words>
  <Application>Microsoft Office PowerPoint</Application>
  <PresentationFormat>Diavetítés a képernyőre (4:3 oldalarány)</PresentationFormat>
  <Paragraphs>157</Paragraphs>
  <Slides>11</Slides>
  <Notes>4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8" baseType="lpstr">
      <vt:lpstr>Arial</vt:lpstr>
      <vt:lpstr>Calibri</vt:lpstr>
      <vt:lpstr>Courier New</vt:lpstr>
      <vt:lpstr>Garamond</vt:lpstr>
      <vt:lpstr>Times New Roman</vt:lpstr>
      <vt:lpstr>Verdana</vt:lpstr>
      <vt:lpstr>Office-téma</vt:lpstr>
      <vt:lpstr>Emelt szintű informatikai szolgáltatások a kibertérben</vt:lpstr>
      <vt:lpstr>Az előadás felépítése</vt:lpstr>
      <vt:lpstr>Nemzetközi szabályozás</vt:lpstr>
      <vt:lpstr>Létfontosságú infokommunikációs rendszerek védelme</vt:lpstr>
      <vt:lpstr>Hazai szabályozás</vt:lpstr>
      <vt:lpstr>Információbiztonsági definíciók</vt:lpstr>
      <vt:lpstr>NGM Beszállítói Fejlesztési Program a védelmi szektorban</vt:lpstr>
      <vt:lpstr>Projekt bemutatása - feladatok</vt:lpstr>
      <vt:lpstr>Projekt bemutatása</vt:lpstr>
      <vt:lpstr>Rövid bemutató</vt:lpstr>
      <vt:lpstr>Köszönöm a figyelmet! gerevich.janos@agilexpert.hu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Agilis szoftverfejlesztési módszerek és alkalmazásuk a robottechnikában</dc:title>
  <dc:creator>Gerevich János</dc:creator>
  <cp:lastModifiedBy>János Gerevich</cp:lastModifiedBy>
  <cp:revision>69</cp:revision>
  <dcterms:created xsi:type="dcterms:W3CDTF">2017-11-19T16:35:11Z</dcterms:created>
  <dcterms:modified xsi:type="dcterms:W3CDTF">2018-11-13T09:28:18Z</dcterms:modified>
</cp:coreProperties>
</file>